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73" r:id="rId3"/>
    <p:sldId id="308" r:id="rId4"/>
    <p:sldId id="309" r:id="rId5"/>
    <p:sldId id="300" r:id="rId6"/>
    <p:sldId id="302" r:id="rId7"/>
    <p:sldId id="312" r:id="rId8"/>
    <p:sldId id="311" r:id="rId9"/>
    <p:sldId id="279" r:id="rId10"/>
    <p:sldId id="280" r:id="rId11"/>
    <p:sldId id="298" r:id="rId12"/>
    <p:sldId id="313" r:id="rId13"/>
    <p:sldId id="304" r:id="rId14"/>
    <p:sldId id="260" r:id="rId15"/>
    <p:sldId id="314" r:id="rId16"/>
    <p:sldId id="283" r:id="rId17"/>
    <p:sldId id="268" r:id="rId18"/>
    <p:sldId id="266" r:id="rId19"/>
    <p:sldId id="284" r:id="rId20"/>
    <p:sldId id="274" r:id="rId21"/>
    <p:sldId id="315" r:id="rId22"/>
    <p:sldId id="316" r:id="rId23"/>
    <p:sldId id="282" r:id="rId24"/>
    <p:sldId id="287" r:id="rId25"/>
    <p:sldId id="285" r:id="rId26"/>
    <p:sldId id="286" r:id="rId27"/>
    <p:sldId id="288" r:id="rId28"/>
    <p:sldId id="289" r:id="rId29"/>
    <p:sldId id="305" r:id="rId30"/>
    <p:sldId id="291" r:id="rId31"/>
    <p:sldId id="293" r:id="rId32"/>
    <p:sldId id="306" r:id="rId33"/>
    <p:sldId id="295" r:id="rId34"/>
    <p:sldId id="294" r:id="rId35"/>
    <p:sldId id="296" r:id="rId36"/>
    <p:sldId id="290" r:id="rId37"/>
    <p:sldId id="318" r:id="rId38"/>
    <p:sldId id="27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2403208-FAEF-4941-A897-CAC7E258E45B}">
          <p14:sldIdLst>
            <p14:sldId id="256"/>
            <p14:sldId id="273"/>
            <p14:sldId id="308"/>
            <p14:sldId id="309"/>
            <p14:sldId id="300"/>
            <p14:sldId id="302"/>
            <p14:sldId id="312"/>
            <p14:sldId id="311"/>
            <p14:sldId id="279"/>
            <p14:sldId id="280"/>
            <p14:sldId id="298"/>
            <p14:sldId id="313"/>
            <p14:sldId id="304"/>
            <p14:sldId id="260"/>
            <p14:sldId id="314"/>
            <p14:sldId id="283"/>
            <p14:sldId id="268"/>
            <p14:sldId id="266"/>
            <p14:sldId id="284"/>
            <p14:sldId id="274"/>
            <p14:sldId id="315"/>
            <p14:sldId id="316"/>
            <p14:sldId id="282"/>
            <p14:sldId id="287"/>
            <p14:sldId id="285"/>
            <p14:sldId id="286"/>
            <p14:sldId id="288"/>
            <p14:sldId id="289"/>
            <p14:sldId id="305"/>
            <p14:sldId id="291"/>
            <p14:sldId id="293"/>
            <p14:sldId id="306"/>
            <p14:sldId id="295"/>
            <p14:sldId id="294"/>
            <p14:sldId id="296"/>
            <p14:sldId id="290"/>
            <p14:sldId id="318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40"/>
    <a:srgbClr val="84A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9" autoAdjust="0"/>
    <p:restoredTop sz="94023" autoAdjust="0"/>
  </p:normalViewPr>
  <p:slideViewPr>
    <p:cSldViewPr snapToGrid="0" snapToObjects="1">
      <p:cViewPr>
        <p:scale>
          <a:sx n="112" d="100"/>
          <a:sy n="112" d="100"/>
        </p:scale>
        <p:origin x="-5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6661C-6E4C-8446-BFFD-94721950ECE1}" type="datetimeFigureOut">
              <a:rPr lang="en-US" smtClean="0"/>
              <a:t>3/25/15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E80BF-D902-4B40-BDC6-D86516905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69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E80BF-D902-4B40-BDC6-D86516905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12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E80BF-D902-4B40-BDC6-D865169058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34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E80BF-D902-4B40-BDC6-D865169058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34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3/25/15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3/25/15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Principled Sampling for Anomaly Detection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Brendan Juba, </a:t>
            </a:r>
            <a:r>
              <a:rPr lang="en-US" dirty="0">
                <a:solidFill>
                  <a:schemeClr val="bg2"/>
                </a:solidFill>
              </a:rPr>
              <a:t>Christopher Musco</a:t>
            </a:r>
            <a:r>
              <a:rPr lang="en-US" dirty="0"/>
              <a:t>, Fan Long, Stelios Sidiroglou-Douskos, and Martin </a:t>
            </a:r>
            <a:r>
              <a:rPr lang="en-US" dirty="0" smtClean="0"/>
              <a:t>Rinard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83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2) Samples from representative distribution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19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With ≈ 1</a:t>
            </a:r>
            <a:r>
              <a:rPr lang="en-US" dirty="0">
                <a:solidFill>
                  <a:srgbClr val="000000"/>
                </a:solidFill>
              </a:rPr>
              <a:t>/</a:t>
            </a:r>
            <a:r>
              <a:rPr lang="en-US" sz="2500" dirty="0">
                <a:solidFill>
                  <a:srgbClr val="000000"/>
                </a:solidFill>
              </a:rPr>
              <a:t>ε</a:t>
            </a:r>
            <a:r>
              <a:rPr lang="en-US" dirty="0">
                <a:solidFill>
                  <a:srgbClr val="000000"/>
                </a:solidFill>
              </a:rPr>
              <a:t>log(1/</a:t>
            </a:r>
            <a:r>
              <a:rPr lang="en-US" sz="2500" dirty="0">
                <a:solidFill>
                  <a:srgbClr val="000000"/>
                </a:solidFill>
              </a:rPr>
              <a:t>δ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samples                            : </a:t>
            </a: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“With 99% confidence , estimated error rate accurate to </a:t>
            </a:r>
            <a:r>
              <a:rPr lang="en-US" dirty="0">
                <a:solidFill>
                  <a:srgbClr val="000000"/>
                </a:solidFill>
              </a:rPr>
              <a:t>within </a:t>
            </a:r>
            <a:r>
              <a:rPr lang="en-US" sz="2500" dirty="0" smtClean="0">
                <a:solidFill>
                  <a:srgbClr val="000000"/>
                </a:solidFill>
              </a:rPr>
              <a:t>.01% </a:t>
            </a:r>
            <a:r>
              <a:rPr lang="en-US" dirty="0" smtClean="0">
                <a:solidFill>
                  <a:srgbClr val="000000"/>
                </a:solidFill>
              </a:rPr>
              <a:t>                                                   ”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04142" y="3099746"/>
            <a:ext cx="5766582" cy="6335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</a:t>
            </a:r>
            <a:r>
              <a:rPr lang="en-US" dirty="0" smtClean="0"/>
              <a:t>or inputs drawn from distribution D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15190" y="1600200"/>
            <a:ext cx="3380258" cy="6335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from distribution D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61760" y="4320625"/>
            <a:ext cx="6599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</a:rPr>
              <a:t>Only meaningful for similar</a:t>
            </a:r>
          </a:p>
          <a:p>
            <a:r>
              <a:rPr lang="en-US" sz="4000" dirty="0" smtClean="0">
                <a:solidFill>
                  <a:schemeClr val="accent1"/>
                </a:solidFill>
              </a:rPr>
              <a:t>distributions!</a:t>
            </a:r>
            <a:endParaRPr lang="en-US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525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Meaningful statistical </a:t>
            </a:r>
            <a:r>
              <a:rPr lang="en-US" dirty="0"/>
              <a:t>b</a:t>
            </a:r>
            <a:r>
              <a:rPr lang="en-US" dirty="0" smtClean="0"/>
              <a:t>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63086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With 99% confidence, our anomaly detector errs on </a:t>
            </a:r>
            <a:r>
              <a:rPr lang="en-US" dirty="0" smtClean="0"/>
              <a:t>&lt;.01</a:t>
            </a:r>
            <a:r>
              <a:rPr lang="en-US" dirty="0"/>
              <a:t>% of benign inputs drawn </a:t>
            </a:r>
            <a:r>
              <a:rPr lang="en-US" dirty="0">
                <a:solidFill>
                  <a:schemeClr val="accent2"/>
                </a:solidFill>
              </a:rPr>
              <a:t>from distribution D</a:t>
            </a:r>
            <a:r>
              <a:rPr lang="en-US" dirty="0"/>
              <a:t>”.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4241928"/>
            <a:ext cx="8305800" cy="26586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≈ “With 99% confidence, our anomaly detector errs on &lt;.01% of benign inputs </a:t>
            </a:r>
            <a:r>
              <a:rPr lang="en-US" dirty="0">
                <a:solidFill>
                  <a:srgbClr val="DD8047"/>
                </a:solidFill>
              </a:rPr>
              <a:t>seen in practice</a:t>
            </a:r>
            <a:r>
              <a:rPr lang="en-US" dirty="0"/>
              <a:t>”.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4241025" y="3095881"/>
            <a:ext cx="484632" cy="978408"/>
          </a:xfrm>
          <a:prstGeom prst="downArrow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2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Easier said </a:t>
            </a:r>
            <a:r>
              <a:rPr lang="en-US" dirty="0"/>
              <a:t>t</a:t>
            </a:r>
            <a:r>
              <a:rPr lang="en-US" dirty="0" smtClean="0"/>
              <a:t>han </a:t>
            </a:r>
            <a:r>
              <a:rPr lang="en-US" dirty="0"/>
              <a:t>d</a:t>
            </a:r>
            <a:r>
              <a:rPr lang="en-US" dirty="0" smtClean="0"/>
              <a:t>one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4280787"/>
            <a:ext cx="8153400" cy="13822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3200" dirty="0" smtClean="0"/>
              <a:t>Getting both speed and quality is </a:t>
            </a:r>
            <a:r>
              <a:rPr lang="en-US" sz="3200" dirty="0" smtClean="0">
                <a:solidFill>
                  <a:srgbClr val="DD8047"/>
                </a:solidFill>
              </a:rPr>
              <a:t>tough</a:t>
            </a:r>
            <a:r>
              <a:rPr lang="en-US" sz="3200" dirty="0" smtClean="0"/>
              <a:t>.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"/>
          </p:nvPr>
        </p:nvSpPr>
        <p:spPr>
          <a:xfrm>
            <a:off x="601616" y="2025146"/>
            <a:ext cx="8153400" cy="1694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Samples need to be: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sz="3200" dirty="0" smtClean="0"/>
              <a:t>Cheap to generate/collect.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sz="3200" dirty="0" smtClean="0"/>
              <a:t>Representative of typical input data.</a:t>
            </a:r>
          </a:p>
        </p:txBody>
      </p:sp>
    </p:spTree>
    <p:extLst>
      <p:ext uri="{BB962C8B-B14F-4D97-AF65-F5344CB8AC3E}">
        <p14:creationId xmlns:p14="http://schemas.microsoft.com/office/powerpoint/2010/main" val="3974139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for web data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2648" y="1828404"/>
            <a:ext cx="8153400" cy="189118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rgbClr val="DD8047"/>
                </a:solidFill>
              </a:rPr>
              <a:t>Claim: </a:t>
            </a:r>
            <a:r>
              <a:rPr lang="en-US" sz="3200" dirty="0" smtClean="0"/>
              <a:t>We can quickly obtain test samples from a distribution representative of typical web inputs.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5407" y="3003605"/>
            <a:ext cx="1734776" cy="3784966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12648" y="3922331"/>
            <a:ext cx="8153400" cy="189118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chemeClr val="accent1"/>
                </a:solidFill>
              </a:rPr>
              <a:t>Fortuna: </a:t>
            </a:r>
            <a:r>
              <a:rPr lang="en-US" sz="3200" dirty="0" smtClean="0"/>
              <a:t>An implemented system to do so.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8759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traight Arrow Connector 83"/>
          <p:cNvCxnSpPr>
            <a:stCxn id="11" idx="0"/>
            <a:endCxn id="10" idx="1"/>
          </p:cNvCxnSpPr>
          <p:nvPr/>
        </p:nvCxnSpPr>
        <p:spPr>
          <a:xfrm>
            <a:off x="5993011" y="4896628"/>
            <a:ext cx="254676" cy="946178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Random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41253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Web Data: </a:t>
            </a:r>
            <a:r>
              <a:rPr lang="en-US" dirty="0" smtClean="0">
                <a:solidFill>
                  <a:srgbClr val="000000"/>
                </a:solidFill>
              </a:rPr>
              <a:t>Images, </a:t>
            </a:r>
            <a:r>
              <a:rPr lang="en-US" dirty="0">
                <a:solidFill>
                  <a:srgbClr val="000000"/>
                </a:solidFill>
              </a:rPr>
              <a:t>JavaScript files, music </a:t>
            </a:r>
            <a:r>
              <a:rPr lang="en-US" dirty="0" smtClean="0">
                <a:solidFill>
                  <a:srgbClr val="000000"/>
                </a:solidFill>
              </a:rPr>
              <a:t>files, etc.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060718" y="303958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063842" y="5120462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163557" y="5289248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06534" y="4536776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224262" y="5307661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225578" y="5820697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23584" y="439112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389311" y="3458819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928643" y="327959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465599" y="6220172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1148488" y="392036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Arrow Connector 32"/>
          <p:cNvCxnSpPr>
            <a:stCxn id="16" idx="6"/>
            <a:endCxn id="4" idx="3"/>
          </p:cNvCxnSpPr>
          <p:nvPr/>
        </p:nvCxnSpPr>
        <p:spPr>
          <a:xfrm flipV="1">
            <a:off x="1299457" y="3168445"/>
            <a:ext cx="1783370" cy="827405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6" idx="5"/>
            <a:endCxn id="5" idx="1"/>
          </p:cNvCxnSpPr>
          <p:nvPr/>
        </p:nvCxnSpPr>
        <p:spPr>
          <a:xfrm>
            <a:off x="1277348" y="4049225"/>
            <a:ext cx="808603" cy="109334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5" idx="5"/>
            <a:endCxn id="15" idx="2"/>
          </p:cNvCxnSpPr>
          <p:nvPr/>
        </p:nvCxnSpPr>
        <p:spPr>
          <a:xfrm>
            <a:off x="2192702" y="5249322"/>
            <a:ext cx="1272897" cy="1046335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225854" y="5226448"/>
            <a:ext cx="1948746" cy="16878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6" idx="6"/>
            <a:endCxn id="8" idx="3"/>
          </p:cNvCxnSpPr>
          <p:nvPr/>
        </p:nvCxnSpPr>
        <p:spPr>
          <a:xfrm flipV="1">
            <a:off x="4314526" y="4665636"/>
            <a:ext cx="614117" cy="699097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6" idx="5"/>
            <a:endCxn id="7" idx="2"/>
          </p:cNvCxnSpPr>
          <p:nvPr/>
        </p:nvCxnSpPr>
        <p:spPr>
          <a:xfrm>
            <a:off x="1277348" y="4049225"/>
            <a:ext cx="2433193" cy="288525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8" idx="2"/>
            <a:endCxn id="7" idx="5"/>
          </p:cNvCxnSpPr>
          <p:nvPr/>
        </p:nvCxnSpPr>
        <p:spPr>
          <a:xfrm flipH="1" flipV="1">
            <a:off x="3839401" y="4391125"/>
            <a:ext cx="1067133" cy="22113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" idx="7"/>
            <a:endCxn id="4" idx="3"/>
          </p:cNvCxnSpPr>
          <p:nvPr/>
        </p:nvCxnSpPr>
        <p:spPr>
          <a:xfrm flipV="1">
            <a:off x="2192702" y="3168445"/>
            <a:ext cx="890125" cy="197412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 flipV="1">
            <a:off x="3200621" y="3187903"/>
            <a:ext cx="543072" cy="1115929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8" idx="0"/>
            <a:endCxn id="14" idx="4"/>
          </p:cNvCxnSpPr>
          <p:nvPr/>
        </p:nvCxnSpPr>
        <p:spPr>
          <a:xfrm flipV="1">
            <a:off x="4982019" y="3430564"/>
            <a:ext cx="22109" cy="1106212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8" idx="6"/>
            <a:endCxn id="13" idx="3"/>
          </p:cNvCxnSpPr>
          <p:nvPr/>
        </p:nvCxnSpPr>
        <p:spPr>
          <a:xfrm flipV="1">
            <a:off x="5057503" y="3587679"/>
            <a:ext cx="1353917" cy="1024582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4" idx="6"/>
            <a:endCxn id="13" idx="2"/>
          </p:cNvCxnSpPr>
          <p:nvPr/>
        </p:nvCxnSpPr>
        <p:spPr>
          <a:xfrm>
            <a:off x="5079612" y="3355080"/>
            <a:ext cx="1309699" cy="179224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9" idx="0"/>
            <a:endCxn id="12" idx="5"/>
          </p:cNvCxnSpPr>
          <p:nvPr/>
        </p:nvCxnSpPr>
        <p:spPr>
          <a:xfrm flipH="1" flipV="1">
            <a:off x="7052444" y="4519985"/>
            <a:ext cx="247303" cy="787676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8" idx="5"/>
            <a:endCxn id="11" idx="2"/>
          </p:cNvCxnSpPr>
          <p:nvPr/>
        </p:nvCxnSpPr>
        <p:spPr>
          <a:xfrm>
            <a:off x="5035394" y="4665636"/>
            <a:ext cx="882132" cy="306477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1" idx="7"/>
            <a:endCxn id="12" idx="3"/>
          </p:cNvCxnSpPr>
          <p:nvPr/>
        </p:nvCxnSpPr>
        <p:spPr>
          <a:xfrm flipV="1">
            <a:off x="6046386" y="4519985"/>
            <a:ext cx="899307" cy="398752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9" idx="3"/>
            <a:endCxn id="10" idx="6"/>
          </p:cNvCxnSpPr>
          <p:nvPr/>
        </p:nvCxnSpPr>
        <p:spPr>
          <a:xfrm flipH="1">
            <a:off x="6376547" y="5436521"/>
            <a:ext cx="869824" cy="459661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6" idx="3"/>
            <a:endCxn id="15" idx="6"/>
          </p:cNvCxnSpPr>
          <p:nvPr/>
        </p:nvCxnSpPr>
        <p:spPr>
          <a:xfrm flipH="1">
            <a:off x="3616568" y="5418108"/>
            <a:ext cx="569098" cy="877549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93989" y="2821245"/>
            <a:ext cx="1083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9571" y="3662682"/>
            <a:ext cx="1973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christophermusco.com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6527" y="5253437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45084" y="6381083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4605" y="4015255"/>
            <a:ext cx="1083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8075" y="4271941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65599" y="5454983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6030" y="5023387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39000" y="6025617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24489" y="3021912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14017" y="3193088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30826" y="5302717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25984" y="4145964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917526" y="4896628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710541" y="426226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815681" y="37891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61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8890682">
            <a:off x="7518047" y="4099026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3" name="TextBox 52"/>
          <p:cNvSpPr txBox="1"/>
          <p:nvPr/>
        </p:nvSpPr>
        <p:spPr>
          <a:xfrm rot="18890682">
            <a:off x="6019857" y="4538569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Not enough coverage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 rot="18890682">
            <a:off x="1892640" y="4250167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853498" y="2634591"/>
            <a:ext cx="3470670" cy="1553328"/>
            <a:chOff x="762778" y="2999032"/>
            <a:chExt cx="3470670" cy="1553328"/>
          </a:xfrm>
          <a:effectLst/>
        </p:grpSpPr>
        <p:sp>
          <p:nvSpPr>
            <p:cNvPr id="5" name="Rectangle 4"/>
            <p:cNvSpPr/>
            <p:nvPr/>
          </p:nvSpPr>
          <p:spPr>
            <a:xfrm rot="10800000">
              <a:off x="76277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 rot="10800000">
              <a:off x="1053034" y="3192310"/>
              <a:ext cx="275710" cy="13600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 rot="10800000">
              <a:off x="1343289" y="4373660"/>
              <a:ext cx="275710" cy="17869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 rot="10800000">
              <a:off x="1633544" y="4197262"/>
              <a:ext cx="275710" cy="35509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 rot="10800000">
              <a:off x="1924875" y="4300187"/>
              <a:ext cx="275710" cy="25217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10800000">
              <a:off x="2215131" y="4415910"/>
              <a:ext cx="275710" cy="13644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>
              <a:off x="2505386" y="3462522"/>
              <a:ext cx="275710" cy="108983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>
              <a:off x="2795641" y="3934854"/>
              <a:ext cx="275710" cy="61750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 rot="10800000">
              <a:off x="3086972" y="2999032"/>
              <a:ext cx="275710" cy="155332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 rot="10800000">
              <a:off x="3377228" y="3329093"/>
              <a:ext cx="275710" cy="1223263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 rot="10800000">
              <a:off x="3667483" y="3598975"/>
              <a:ext cx="275710" cy="953382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 rot="10800000">
              <a:off x="395773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 rot="18890682">
            <a:off x="1610085" y="4276782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8" name="TextBox 17"/>
          <p:cNvSpPr txBox="1"/>
          <p:nvPr/>
        </p:nvSpPr>
        <p:spPr>
          <a:xfrm rot="18890682">
            <a:off x="960786" y="4313409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9" name="TextBox 18"/>
          <p:cNvSpPr txBox="1"/>
          <p:nvPr/>
        </p:nvSpPr>
        <p:spPr>
          <a:xfrm rot="18890682">
            <a:off x="1066793" y="4413660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" name="TextBox 19"/>
          <p:cNvSpPr txBox="1"/>
          <p:nvPr/>
        </p:nvSpPr>
        <p:spPr>
          <a:xfrm rot="18890682">
            <a:off x="400962" y="4410674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1" name="TextBox 20"/>
          <p:cNvSpPr txBox="1"/>
          <p:nvPr/>
        </p:nvSpPr>
        <p:spPr>
          <a:xfrm rot="18890682">
            <a:off x="2940251" y="4319126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2" name="TextBox 21"/>
          <p:cNvSpPr txBox="1"/>
          <p:nvPr/>
        </p:nvSpPr>
        <p:spPr>
          <a:xfrm rot="18890682">
            <a:off x="1971126" y="4292997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3" name="TextBox 22"/>
          <p:cNvSpPr txBox="1"/>
          <p:nvPr/>
        </p:nvSpPr>
        <p:spPr>
          <a:xfrm rot="18890682">
            <a:off x="3314475" y="4104071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4" name="TextBox 23"/>
          <p:cNvSpPr txBox="1"/>
          <p:nvPr/>
        </p:nvSpPr>
        <p:spPr>
          <a:xfrm rot="18890682">
            <a:off x="450575" y="4214167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5" name="TextBox 24"/>
          <p:cNvSpPr txBox="1"/>
          <p:nvPr/>
        </p:nvSpPr>
        <p:spPr>
          <a:xfrm rot="18890682">
            <a:off x="3362442" y="4371116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47077" y="2555300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Inputs</a:t>
            </a:r>
          </a:p>
        </p:txBody>
      </p:sp>
      <p:sp>
        <p:nvSpPr>
          <p:cNvPr id="27" name="TextBox 26"/>
          <p:cNvSpPr txBox="1"/>
          <p:nvPr/>
        </p:nvSpPr>
        <p:spPr>
          <a:xfrm rot="18890682">
            <a:off x="6096212" y="4245122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057070" y="2555300"/>
            <a:ext cx="3470670" cy="1627574"/>
            <a:chOff x="4966350" y="2919741"/>
            <a:chExt cx="3470670" cy="1627574"/>
          </a:xfrm>
        </p:grpSpPr>
        <p:sp>
          <p:nvSpPr>
            <p:cNvPr id="28" name="Rectangle 27"/>
            <p:cNvSpPr/>
            <p:nvPr/>
          </p:nvSpPr>
          <p:spPr>
            <a:xfrm rot="10800000">
              <a:off x="4966350" y="4457894"/>
              <a:ext cx="265215" cy="8941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 rot="10800000">
              <a:off x="5256606" y="3282065"/>
              <a:ext cx="275710" cy="12652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 rot="10800000">
              <a:off x="5546859" y="4457894"/>
              <a:ext cx="275711" cy="8941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 rot="10800000">
              <a:off x="5837116" y="4457895"/>
              <a:ext cx="275710" cy="8942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 rot="10800000">
              <a:off x="6128447" y="4457894"/>
              <a:ext cx="275710" cy="8941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 rot="10800000">
              <a:off x="6418703" y="4457894"/>
              <a:ext cx="275710" cy="8941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 rot="10800000">
              <a:off x="6708958" y="3329093"/>
              <a:ext cx="275710" cy="121822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 rot="10800000">
              <a:off x="6999213" y="4457895"/>
              <a:ext cx="291330" cy="8941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 rot="10800000">
              <a:off x="7290544" y="2919741"/>
              <a:ext cx="275710" cy="162757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 rot="10800000">
              <a:off x="7580800" y="3117391"/>
              <a:ext cx="275710" cy="142991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 rot="10800000">
              <a:off x="7871055" y="4457894"/>
              <a:ext cx="275710" cy="8941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 rot="10800000">
              <a:off x="8161310" y="4457894"/>
              <a:ext cx="275710" cy="8941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0" name="TextBox 39"/>
          <p:cNvSpPr txBox="1"/>
          <p:nvPr/>
        </p:nvSpPr>
        <p:spPr>
          <a:xfrm rot="18890682">
            <a:off x="5813657" y="4271737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1" name="TextBox 40"/>
          <p:cNvSpPr txBox="1"/>
          <p:nvPr/>
        </p:nvSpPr>
        <p:spPr>
          <a:xfrm rot="18890682">
            <a:off x="5164358" y="4308364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2" name="TextBox 41"/>
          <p:cNvSpPr txBox="1"/>
          <p:nvPr/>
        </p:nvSpPr>
        <p:spPr>
          <a:xfrm rot="18890682">
            <a:off x="5270365" y="4408615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3" name="TextBox 42"/>
          <p:cNvSpPr txBox="1"/>
          <p:nvPr/>
        </p:nvSpPr>
        <p:spPr>
          <a:xfrm rot="18890682">
            <a:off x="4604534" y="4405629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4" name="TextBox 43"/>
          <p:cNvSpPr txBox="1"/>
          <p:nvPr/>
        </p:nvSpPr>
        <p:spPr>
          <a:xfrm rot="18890682">
            <a:off x="7143823" y="4314081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5" name="TextBox 44"/>
          <p:cNvSpPr txBox="1"/>
          <p:nvPr/>
        </p:nvSpPr>
        <p:spPr>
          <a:xfrm rot="18890682">
            <a:off x="6174698" y="4287952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7" name="TextBox 46"/>
          <p:cNvSpPr txBox="1"/>
          <p:nvPr/>
        </p:nvSpPr>
        <p:spPr>
          <a:xfrm rot="18890682">
            <a:off x="4654147" y="4209122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8" name="TextBox 47"/>
          <p:cNvSpPr txBox="1"/>
          <p:nvPr/>
        </p:nvSpPr>
        <p:spPr>
          <a:xfrm rot="18890682">
            <a:off x="7566014" y="4366071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50649" y="2550255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Testing Inputs</a:t>
            </a:r>
          </a:p>
        </p:txBody>
      </p:sp>
      <p:sp>
        <p:nvSpPr>
          <p:cNvPr id="50" name="TextBox 49"/>
          <p:cNvSpPr txBox="1"/>
          <p:nvPr/>
        </p:nvSpPr>
        <p:spPr>
          <a:xfrm rot="18890682">
            <a:off x="2178558" y="4470671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1" name="TextBox 50"/>
          <p:cNvSpPr txBox="1"/>
          <p:nvPr/>
        </p:nvSpPr>
        <p:spPr>
          <a:xfrm rot="18890682">
            <a:off x="1797310" y="4554904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2" name="TextBox 51"/>
          <p:cNvSpPr txBox="1"/>
          <p:nvPr/>
        </p:nvSpPr>
        <p:spPr>
          <a:xfrm rot="18890682">
            <a:off x="6401105" y="4454336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7931" y="2222338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vs. Testing</a:t>
            </a:r>
          </a:p>
        </p:txBody>
      </p:sp>
    </p:spTree>
    <p:extLst>
      <p:ext uri="{BB962C8B-B14F-4D97-AF65-F5344CB8AC3E}">
        <p14:creationId xmlns:p14="http://schemas.microsoft.com/office/powerpoint/2010/main" val="2056349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97152E-6 -1.40343E-6 L 0.248 -1.40343E-6 " pathEditMode="relative" ptsTypes="AA">
                                      <p:cBhvr>
                                        <p:cTn id="5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8565E-6 -2.89486E-6 L -0.2124 -2.89486E-6 " pathEditMode="relative" ptsTypes="AA">
                                      <p:cBhvr>
                                        <p:cTn id="6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3" grpId="0"/>
      <p:bldP spid="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 rot="10800000">
            <a:off x="6496424" y="3632774"/>
            <a:ext cx="430696" cy="1586436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Explicit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8000" y="2046051"/>
            <a:ext cx="8269091" cy="1181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Can obtain a very large (although not quite complete) index of the web from public data sources like</a:t>
            </a:r>
          </a:p>
          <a:p>
            <a:pPr marL="0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8" name="Rectangle 47"/>
          <p:cNvSpPr/>
          <p:nvPr/>
        </p:nvSpPr>
        <p:spPr>
          <a:xfrm rot="10800000">
            <a:off x="5109874" y="3625098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10800000">
            <a:off x="4656308" y="3625097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 rot="10800000">
            <a:off x="4192810" y="3628082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 rot="10800000">
            <a:off x="3734428" y="3628922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 rot="10800000">
            <a:off x="3275041" y="3628921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 rot="10800000">
            <a:off x="2354373" y="3628082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 rot="10800000">
            <a:off x="2814213" y="3628921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rot="10800000">
            <a:off x="2354374" y="3628084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 rot="10800000">
            <a:off x="1894462" y="3624261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 rot="10800000">
            <a:off x="5109875" y="3913821"/>
            <a:ext cx="430696" cy="1300697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 rot="5400000">
            <a:off x="3326978" y="4423252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oogle.com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 rot="5400000">
            <a:off x="3796403" y="4358635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patriots.com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 rot="5400000">
            <a:off x="2744015" y="4317491"/>
            <a:ext cx="1590261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ikipedia.org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 rot="5400000">
            <a:off x="2558414" y="4587365"/>
            <a:ext cx="1015296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sk.com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 rot="5400000">
            <a:off x="1860488" y="4260633"/>
            <a:ext cx="1479831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eahawks.com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 rot="5400000">
            <a:off x="4413690" y="4578355"/>
            <a:ext cx="967508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nn.com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 rot="5400000">
            <a:off x="4707646" y="4633398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rxiv.org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 rot="5400000">
            <a:off x="1480643" y="4810071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pr.org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 rot="10800000">
            <a:off x="6496423" y="4096849"/>
            <a:ext cx="430696" cy="1123202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 rot="10800000">
            <a:off x="6032362" y="3629789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 rot="10800000">
            <a:off x="5568864" y="3632774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 rot="5400000">
            <a:off x="5123061" y="4240459"/>
            <a:ext cx="1439482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acebook.com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 rot="5400000">
            <a:off x="5613648" y="4781651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it.edu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 rot="5400000">
            <a:off x="6094195" y="4726101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blp.de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4920" y="2235513"/>
            <a:ext cx="2729045" cy="118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85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sampling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s</a:t>
            </a:r>
            <a:r>
              <a:rPr lang="en-US" dirty="0" smtClean="0"/>
              <a:t>ufficient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8890682">
            <a:off x="1904782" y="4433873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65640" y="2818297"/>
            <a:ext cx="3470670" cy="1553328"/>
            <a:chOff x="762778" y="2999032"/>
            <a:chExt cx="3470670" cy="1553328"/>
          </a:xfrm>
          <a:effectLst/>
        </p:grpSpPr>
        <p:sp>
          <p:nvSpPr>
            <p:cNvPr id="12" name="Rectangle 11"/>
            <p:cNvSpPr/>
            <p:nvPr/>
          </p:nvSpPr>
          <p:spPr>
            <a:xfrm rot="10800000">
              <a:off x="76277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 rot="10800000">
              <a:off x="1053034" y="3192310"/>
              <a:ext cx="275710" cy="13600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 rot="10800000">
              <a:off x="1343289" y="4373660"/>
              <a:ext cx="275710" cy="17869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 rot="10800000">
              <a:off x="1633544" y="4197262"/>
              <a:ext cx="275710" cy="35509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 rot="10800000">
              <a:off x="1924875" y="4300187"/>
              <a:ext cx="275710" cy="25217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10800000">
              <a:off x="2215131" y="4415910"/>
              <a:ext cx="275710" cy="13644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 rot="10800000">
              <a:off x="2505386" y="3462522"/>
              <a:ext cx="275710" cy="108983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 rot="10800000">
              <a:off x="2795641" y="3934854"/>
              <a:ext cx="275710" cy="61750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 rot="10800000">
              <a:off x="3086972" y="2999032"/>
              <a:ext cx="275710" cy="155332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 rot="10800000">
              <a:off x="3377228" y="3329093"/>
              <a:ext cx="275710" cy="1223263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 rot="10800000">
              <a:off x="3667483" y="3598975"/>
              <a:ext cx="275710" cy="953382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 rot="10800000">
              <a:off x="395773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 rot="18890682">
            <a:off x="1622227" y="4460488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5" name="TextBox 24"/>
          <p:cNvSpPr txBox="1"/>
          <p:nvPr/>
        </p:nvSpPr>
        <p:spPr>
          <a:xfrm rot="18890682">
            <a:off x="972928" y="4497115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6" name="TextBox 25"/>
          <p:cNvSpPr txBox="1"/>
          <p:nvPr/>
        </p:nvSpPr>
        <p:spPr>
          <a:xfrm rot="18890682">
            <a:off x="1078935" y="4597366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7" name="TextBox 26"/>
          <p:cNvSpPr txBox="1"/>
          <p:nvPr/>
        </p:nvSpPr>
        <p:spPr>
          <a:xfrm rot="18890682">
            <a:off x="413104" y="4594380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8" name="TextBox 27"/>
          <p:cNvSpPr txBox="1"/>
          <p:nvPr/>
        </p:nvSpPr>
        <p:spPr>
          <a:xfrm rot="18890682">
            <a:off x="2952393" y="4502832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9" name="TextBox 28"/>
          <p:cNvSpPr txBox="1"/>
          <p:nvPr/>
        </p:nvSpPr>
        <p:spPr>
          <a:xfrm rot="18890682">
            <a:off x="1983268" y="4476703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30" name="TextBox 29"/>
          <p:cNvSpPr txBox="1"/>
          <p:nvPr/>
        </p:nvSpPr>
        <p:spPr>
          <a:xfrm rot="18890682">
            <a:off x="3326617" y="4287777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31" name="TextBox 30"/>
          <p:cNvSpPr txBox="1"/>
          <p:nvPr/>
        </p:nvSpPr>
        <p:spPr>
          <a:xfrm rot="18890682">
            <a:off x="462717" y="4397873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32" name="TextBox 31"/>
          <p:cNvSpPr txBox="1"/>
          <p:nvPr/>
        </p:nvSpPr>
        <p:spPr>
          <a:xfrm rot="18890682">
            <a:off x="3374584" y="4554822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59219" y="2739006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Inputs</a:t>
            </a:r>
          </a:p>
        </p:txBody>
      </p:sp>
      <p:sp>
        <p:nvSpPr>
          <p:cNvPr id="34" name="TextBox 33"/>
          <p:cNvSpPr txBox="1"/>
          <p:nvPr/>
        </p:nvSpPr>
        <p:spPr>
          <a:xfrm rot="18890682">
            <a:off x="6108354" y="4428828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069212" y="3629418"/>
            <a:ext cx="3470670" cy="737162"/>
            <a:chOff x="4966350" y="3810153"/>
            <a:chExt cx="3470670" cy="737162"/>
          </a:xfrm>
        </p:grpSpPr>
        <p:sp>
          <p:nvSpPr>
            <p:cNvPr id="36" name="Rectangle 35"/>
            <p:cNvSpPr/>
            <p:nvPr/>
          </p:nvSpPr>
          <p:spPr>
            <a:xfrm rot="10800000">
              <a:off x="4966350" y="3810154"/>
              <a:ext cx="275710" cy="73715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 rot="10800000">
              <a:off x="5256606" y="3810154"/>
              <a:ext cx="275710" cy="73716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 rot="10800000">
              <a:off x="5546861" y="3810154"/>
              <a:ext cx="275710" cy="73716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 rot="10800000">
              <a:off x="5837116" y="3810153"/>
              <a:ext cx="275710" cy="73716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 rot="10800000">
              <a:off x="6128447" y="3810153"/>
              <a:ext cx="275710" cy="73715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 rot="10800000">
              <a:off x="6418703" y="3810153"/>
              <a:ext cx="275710" cy="73715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 rot="10800000">
              <a:off x="6708958" y="3810154"/>
              <a:ext cx="275710" cy="73715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 rot="10800000">
              <a:off x="6999213" y="3810153"/>
              <a:ext cx="275710" cy="73715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 rot="10800000">
              <a:off x="7290544" y="3810154"/>
              <a:ext cx="275710" cy="73716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 rot="10800000">
              <a:off x="7580800" y="3810153"/>
              <a:ext cx="275710" cy="737155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 rot="10800000">
              <a:off x="7871055" y="3810154"/>
              <a:ext cx="275710" cy="73715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 rot="10800000">
              <a:off x="8161310" y="3810154"/>
              <a:ext cx="275710" cy="73715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8" name="TextBox 47"/>
          <p:cNvSpPr txBox="1"/>
          <p:nvPr/>
        </p:nvSpPr>
        <p:spPr>
          <a:xfrm rot="18890682">
            <a:off x="5825799" y="4455443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9" name="TextBox 48"/>
          <p:cNvSpPr txBox="1"/>
          <p:nvPr/>
        </p:nvSpPr>
        <p:spPr>
          <a:xfrm rot="18890682">
            <a:off x="5176500" y="4492070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0" name="TextBox 49"/>
          <p:cNvSpPr txBox="1"/>
          <p:nvPr/>
        </p:nvSpPr>
        <p:spPr>
          <a:xfrm rot="18890682">
            <a:off x="5282507" y="4592321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1" name="TextBox 50"/>
          <p:cNvSpPr txBox="1"/>
          <p:nvPr/>
        </p:nvSpPr>
        <p:spPr>
          <a:xfrm rot="18890682">
            <a:off x="4616676" y="4589335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2" name="TextBox 51"/>
          <p:cNvSpPr txBox="1"/>
          <p:nvPr/>
        </p:nvSpPr>
        <p:spPr>
          <a:xfrm rot="18890682">
            <a:off x="7155965" y="4497787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3" name="TextBox 52"/>
          <p:cNvSpPr txBox="1"/>
          <p:nvPr/>
        </p:nvSpPr>
        <p:spPr>
          <a:xfrm rot="18890682">
            <a:off x="6186840" y="4471658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4" name="TextBox 53"/>
          <p:cNvSpPr txBox="1"/>
          <p:nvPr/>
        </p:nvSpPr>
        <p:spPr>
          <a:xfrm rot="18890682">
            <a:off x="7530189" y="4282732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5" name="TextBox 54"/>
          <p:cNvSpPr txBox="1"/>
          <p:nvPr/>
        </p:nvSpPr>
        <p:spPr>
          <a:xfrm rot="18890682">
            <a:off x="4666289" y="4392828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6" name="TextBox 55"/>
          <p:cNvSpPr txBox="1"/>
          <p:nvPr/>
        </p:nvSpPr>
        <p:spPr>
          <a:xfrm rot="18890682">
            <a:off x="7578156" y="4549777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862791" y="2733961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Testing Inputs</a:t>
            </a:r>
          </a:p>
        </p:txBody>
      </p:sp>
      <p:sp>
        <p:nvSpPr>
          <p:cNvPr id="58" name="TextBox 57"/>
          <p:cNvSpPr txBox="1"/>
          <p:nvPr/>
        </p:nvSpPr>
        <p:spPr>
          <a:xfrm rot="18890682">
            <a:off x="2190700" y="4654377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9" name="TextBox 58"/>
          <p:cNvSpPr txBox="1"/>
          <p:nvPr/>
        </p:nvSpPr>
        <p:spPr>
          <a:xfrm rot="18890682">
            <a:off x="1809452" y="4738610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60" name="TextBox 59"/>
          <p:cNvSpPr txBox="1"/>
          <p:nvPr/>
        </p:nvSpPr>
        <p:spPr>
          <a:xfrm rot="18890682">
            <a:off x="6413247" y="4638042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61" name="TextBox 60"/>
          <p:cNvSpPr txBox="1"/>
          <p:nvPr/>
        </p:nvSpPr>
        <p:spPr>
          <a:xfrm rot="18890682">
            <a:off x="6031999" y="4722275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00073" y="2406044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vs. Testing</a:t>
            </a:r>
          </a:p>
        </p:txBody>
      </p:sp>
    </p:spTree>
    <p:extLst>
      <p:ext uri="{BB962C8B-B14F-4D97-AF65-F5344CB8AC3E}">
        <p14:creationId xmlns:p14="http://schemas.microsoft.com/office/powerpoint/2010/main" val="2362473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97152E-6 -1.40343E-6 L 0.248 -1.40343E-6 " pathEditMode="relative" ptsTypes="AA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8565E-6 -2.89486E-6 L -0.2124 -2.89486E-6 " pathEditMode="relative" ptsTypes="AA">
                                      <p:cBhvr>
                                        <p:cTn id="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 rot="10800000">
            <a:off x="6563156" y="4272645"/>
            <a:ext cx="430696" cy="1586436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weight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8000" y="1600200"/>
            <a:ext cx="8269091" cy="11813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8" name="Rectangle 47"/>
          <p:cNvSpPr/>
          <p:nvPr/>
        </p:nvSpPr>
        <p:spPr>
          <a:xfrm rot="10800000">
            <a:off x="5176606" y="4264969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10800000">
            <a:off x="4723040" y="4264968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 rot="10800000">
            <a:off x="4259542" y="4267953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 rot="10800000">
            <a:off x="3801160" y="4268793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 rot="10800000">
            <a:off x="3341773" y="4268792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 rot="10800000">
            <a:off x="2421105" y="4267953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 rot="10800000">
            <a:off x="2880945" y="4268792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 rot="10800000">
            <a:off x="1961194" y="3871012"/>
            <a:ext cx="430696" cy="198337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 rot="10800000">
            <a:off x="4259543" y="4034670"/>
            <a:ext cx="430696" cy="1823546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 rot="10800000">
            <a:off x="3801161" y="2276322"/>
            <a:ext cx="430696" cy="3581894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rot="10800000">
            <a:off x="3341773" y="3137735"/>
            <a:ext cx="430696" cy="2720482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rot="10800000">
            <a:off x="2880945" y="3617284"/>
            <a:ext cx="430696" cy="2240932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rot="10800000">
            <a:off x="2421106" y="4267955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 rot="10800000">
            <a:off x="1961194" y="4264132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 rot="10800000">
            <a:off x="4718146" y="3453608"/>
            <a:ext cx="430696" cy="2400782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 rot="10800000">
            <a:off x="5176607" y="4553692"/>
            <a:ext cx="430696" cy="1300697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 rot="5400000">
            <a:off x="3393710" y="5063123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oogle.com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 rot="5400000">
            <a:off x="3863135" y="4998506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patriots.com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 rot="5400000">
            <a:off x="2810747" y="4957362"/>
            <a:ext cx="1590261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ikipedia.org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 rot="5400000">
            <a:off x="2625146" y="5227236"/>
            <a:ext cx="1015296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sk.com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 rot="5400000">
            <a:off x="1927220" y="4900504"/>
            <a:ext cx="1479831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eahawks.com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 rot="5400000">
            <a:off x="4480422" y="5218226"/>
            <a:ext cx="967508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nn.com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 rot="5400000">
            <a:off x="4774378" y="5273269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rxiv.org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 rot="5400000">
            <a:off x="1547375" y="5449942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pr.org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 rot="10800000">
            <a:off x="6563155" y="4736720"/>
            <a:ext cx="430696" cy="1123202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 rot="10800000">
            <a:off x="6099094" y="4269660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 rot="10800000">
            <a:off x="5635596" y="4272645"/>
            <a:ext cx="430696" cy="159026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 rot="10800000">
            <a:off x="5635597" y="2679451"/>
            <a:ext cx="430696" cy="3183457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 rot="10800000">
            <a:off x="6094200" y="3871012"/>
            <a:ext cx="430696" cy="198807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 rot="5400000">
            <a:off x="5189793" y="4880330"/>
            <a:ext cx="1439482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acebook.com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 rot="5400000">
            <a:off x="5680380" y="5421522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it.edu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 rot="5400000">
            <a:off x="6160927" y="5365972"/>
            <a:ext cx="134069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blp.de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58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4" grpId="0" animBg="1"/>
      <p:bldP spid="55" grpId="0" animBg="1"/>
      <p:bldP spid="55" grpId="1" animBg="1"/>
      <p:bldP spid="56" grpId="0" animBg="1"/>
      <p:bldP spid="57" grpId="0" animBg="1"/>
      <p:bldP spid="58" grpId="0" animBg="1"/>
      <p:bldP spid="59" grpId="0" animBg="1"/>
      <p:bldP spid="60" grpId="0" animBg="1"/>
      <p:bldP spid="60" grpId="1" animBg="1"/>
      <p:bldP spid="62" grpId="0" animBg="1"/>
      <p:bldP spid="63" grpId="0" animBg="1"/>
      <p:bldP spid="97" grpId="0" animBg="1"/>
      <p:bldP spid="98" grpId="0" animBg="1"/>
      <p:bldP spid="99" grpId="0" animBg="1"/>
      <p:bldP spid="100" grpId="0" animBg="1"/>
      <p:bldP spid="10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omputationally infeasible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2648" y="1817062"/>
            <a:ext cx="8153400" cy="255988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Need to calculate, store, and share weights (based on traffic statistics, PageRank, etc.) for </a:t>
            </a:r>
            <a:r>
              <a:rPr lang="en-US" sz="2800" dirty="0" smtClean="0">
                <a:solidFill>
                  <a:srgbClr val="DD8047"/>
                </a:solidFill>
              </a:rPr>
              <a:t>~</a:t>
            </a:r>
            <a:r>
              <a:rPr lang="en-US" sz="2800" dirty="0" smtClean="0">
                <a:solidFill>
                  <a:schemeClr val="accent2"/>
                </a:solidFill>
              </a:rPr>
              <a:t>2 billion pages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Weights will quickly become outdated.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41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Anomaly detection trade-off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62673" y="1516230"/>
            <a:ext cx="8153400" cy="4495800"/>
          </a:xfrm>
        </p:spPr>
        <p:txBody>
          <a:bodyPr/>
          <a:lstStyle/>
          <a:p>
            <a:r>
              <a:rPr lang="en-US" dirty="0" smtClean="0"/>
              <a:t>Catch </a:t>
            </a:r>
            <a:r>
              <a:rPr lang="en-US" dirty="0" smtClean="0">
                <a:solidFill>
                  <a:srgbClr val="FF0000"/>
                </a:solidFill>
              </a:rPr>
              <a:t>malicious/problematic inputs </a:t>
            </a:r>
            <a:r>
              <a:rPr lang="en-US" dirty="0" smtClean="0"/>
              <a:t>before they reach target application.</a:t>
            </a:r>
          </a:p>
          <a:p>
            <a:r>
              <a:rPr lang="en-US" dirty="0" smtClean="0"/>
              <a:t>Do not filter too many </a:t>
            </a:r>
            <a:r>
              <a:rPr lang="en-US" dirty="0" smtClean="0">
                <a:solidFill>
                  <a:srgbClr val="008040"/>
                </a:solidFill>
              </a:rPr>
              <a:t>benign inputs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968017" y="4260642"/>
            <a:ext cx="2859651" cy="714883"/>
          </a:xfrm>
          <a:prstGeom prst="ellipse">
            <a:avLst/>
          </a:prstGeom>
          <a:solidFill>
            <a:srgbClr val="84A7C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4A7C7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178990" y="4260642"/>
            <a:ext cx="2859651" cy="714883"/>
          </a:xfrm>
          <a:prstGeom prst="ellipse">
            <a:avLst/>
          </a:prstGeom>
          <a:solidFill>
            <a:srgbClr val="84A7C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4A7C7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1047945" y="4558460"/>
            <a:ext cx="523974" cy="130988"/>
          </a:xfrm>
          <a:prstGeom prst="ellipse">
            <a:avLst/>
          </a:prstGeom>
          <a:solidFill>
            <a:schemeClr val="bg1"/>
          </a:solidFill>
          <a:effectLst>
            <a:innerShdw blurRad="63500" dist="381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1435689" y="4734810"/>
            <a:ext cx="523974" cy="130988"/>
          </a:xfrm>
          <a:prstGeom prst="ellipse">
            <a:avLst/>
          </a:prstGeom>
          <a:solidFill>
            <a:schemeClr val="bg1"/>
          </a:solidFill>
          <a:effectLst>
            <a:innerShdw blurRad="63500" dist="381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1817567" y="4558460"/>
            <a:ext cx="523974" cy="130988"/>
          </a:xfrm>
          <a:prstGeom prst="ellipse">
            <a:avLst/>
          </a:prstGeom>
          <a:solidFill>
            <a:schemeClr val="bg1"/>
          </a:solidFill>
          <a:effectLst>
            <a:innerShdw blurRad="63500" dist="381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1435689" y="4385609"/>
            <a:ext cx="523974" cy="130988"/>
          </a:xfrm>
          <a:prstGeom prst="ellipse">
            <a:avLst/>
          </a:prstGeom>
          <a:solidFill>
            <a:schemeClr val="bg1"/>
          </a:solidFill>
          <a:effectLst>
            <a:innerShdw blurRad="63500" dist="381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2178668" y="4328996"/>
            <a:ext cx="523974" cy="130988"/>
          </a:xfrm>
          <a:prstGeom prst="ellipse">
            <a:avLst/>
          </a:prstGeom>
          <a:solidFill>
            <a:schemeClr val="bg1"/>
          </a:solidFill>
          <a:effectLst>
            <a:innerShdw blurRad="63500" dist="381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2168364" y="4794116"/>
            <a:ext cx="523974" cy="130988"/>
          </a:xfrm>
          <a:prstGeom prst="ellipse">
            <a:avLst/>
          </a:prstGeom>
          <a:solidFill>
            <a:schemeClr val="bg1"/>
          </a:solidFill>
          <a:effectLst>
            <a:innerShdw blurRad="63500" dist="381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2538346" y="4545455"/>
            <a:ext cx="523974" cy="130988"/>
          </a:xfrm>
          <a:prstGeom prst="ellipse">
            <a:avLst/>
          </a:prstGeom>
          <a:solidFill>
            <a:schemeClr val="bg1"/>
          </a:solidFill>
          <a:effectLst>
            <a:innerShdw blurRad="63500" dist="381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2949720" y="4404010"/>
            <a:ext cx="523974" cy="130988"/>
          </a:xfrm>
          <a:prstGeom prst="ellipse">
            <a:avLst/>
          </a:prstGeom>
          <a:solidFill>
            <a:schemeClr val="bg1"/>
          </a:solidFill>
          <a:effectLst>
            <a:innerShdw blurRad="63500" dist="381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2931959" y="4703724"/>
            <a:ext cx="523974" cy="130988"/>
          </a:xfrm>
          <a:prstGeom prst="ellipse">
            <a:avLst/>
          </a:prstGeom>
          <a:solidFill>
            <a:schemeClr val="bg1"/>
          </a:solidFill>
          <a:effectLst>
            <a:innerShdw blurRad="63500" dist="381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3214884" y="4560694"/>
            <a:ext cx="523974" cy="130988"/>
          </a:xfrm>
          <a:prstGeom prst="ellipse">
            <a:avLst/>
          </a:prstGeom>
          <a:solidFill>
            <a:schemeClr val="bg1"/>
          </a:solidFill>
          <a:effectLst>
            <a:innerShdw blurRad="63500" dist="381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5691065" y="4383705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5843465" y="4536105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5995865" y="4688505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6075794" y="4349789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6228194" y="4502189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6380594" y="4654589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6532994" y="4806989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6522857" y="4367178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6675257" y="4519578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6827657" y="4671978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6980057" y="4824378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7014325" y="4401693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7166725" y="4554093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7319125" y="4706493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7461388" y="4440841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7613788" y="4593241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5342614" y="4487031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5495014" y="4639431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6148265" y="4840905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5647414" y="4791831"/>
            <a:ext cx="294663" cy="73663"/>
          </a:xfrm>
          <a:prstGeom prst="ellipse">
            <a:avLst/>
          </a:prstGeom>
          <a:solidFill>
            <a:schemeClr val="bg1"/>
          </a:solidFill>
          <a:effectLst>
            <a:innerShdw blurRad="63500" dist="25400" dir="159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1571919" y="3370368"/>
            <a:ext cx="319713" cy="27529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2080977" y="3645665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2612246" y="3505007"/>
            <a:ext cx="319713" cy="27529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2949720" y="3907493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1412062" y="3922244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2159482" y="3222112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2394655" y="3897033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3055027" y="3359760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5788924" y="3370368"/>
            <a:ext cx="319713" cy="27529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6297982" y="3645665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6829251" y="3505007"/>
            <a:ext cx="319713" cy="27529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7166725" y="3907493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5629067" y="3922244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6376487" y="3222112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6611660" y="3897033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7272032" y="3359760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845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7779E-6 -4.35981E-6 L 0.00504 0.27599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13799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0757E-6 -6.25145E-8 L 0.00677 0.27715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" y="13846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581E-6 2.96828E-6 L -0.00573 0.23964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1197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9913E-7 7.17759E-8 L -0.00677 0.26812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13406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1829E-6 -4.00556E-6 L 0.00104 0.24103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2040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5203E-7 -4.8414E-6 L 0.00017 0.0947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3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508E-6 -3.21602E-6 L -0.00486 0.25145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12572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058E-7 -3.61426E-6 L 0.00312 0.26673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13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6355E-6 -4.35981E-6 L 0.00295 0.13198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6599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4891E-6 -6.25145E-8 L -0.00208 0.27738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13869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9944E-6 2.96828E-6 L 0.00191 0.25306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2642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5942E-6 7.17759E-8 L -0.00086 0.07455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728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695E-6 -4.00556E-6 L 0.00191 0.25307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2642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43457E-7 -4.8414E-6 L -8.43457E-7 0.09725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62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072E-6 -3.61426E-6 L 0.00191 0.133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6668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541E-6 -3.21602E-6 L 0.00191 0.25307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2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Web Crawl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40313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Web Data: </a:t>
            </a:r>
            <a:r>
              <a:rPr lang="en-US" dirty="0" smtClean="0">
                <a:solidFill>
                  <a:srgbClr val="000000"/>
                </a:solidFill>
              </a:rPr>
              <a:t>Images</a:t>
            </a:r>
            <a:r>
              <a:rPr lang="en-US" dirty="0">
                <a:solidFill>
                  <a:srgbClr val="000000"/>
                </a:solidFill>
              </a:rPr>
              <a:t>, JavaScript </a:t>
            </a:r>
            <a:r>
              <a:rPr lang="en-US" dirty="0" smtClean="0">
                <a:solidFill>
                  <a:srgbClr val="000000"/>
                </a:solidFill>
              </a:rPr>
              <a:t>files, music files, etc.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060718" y="303958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063842" y="5120462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163557" y="5289248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06534" y="4536776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224262" y="5307661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225578" y="5820697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23584" y="439112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389311" y="3458819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928643" y="327959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465599" y="6220172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1148488" y="392036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Arrow Connector 32"/>
          <p:cNvCxnSpPr>
            <a:stCxn id="16" idx="6"/>
            <a:endCxn id="4" idx="3"/>
          </p:cNvCxnSpPr>
          <p:nvPr/>
        </p:nvCxnSpPr>
        <p:spPr>
          <a:xfrm flipV="1">
            <a:off x="1299457" y="3168445"/>
            <a:ext cx="1783370" cy="827405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6" idx="5"/>
            <a:endCxn id="5" idx="1"/>
          </p:cNvCxnSpPr>
          <p:nvPr/>
        </p:nvCxnSpPr>
        <p:spPr>
          <a:xfrm>
            <a:off x="1277348" y="4049225"/>
            <a:ext cx="808603" cy="109334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5" idx="5"/>
            <a:endCxn id="15" idx="2"/>
          </p:cNvCxnSpPr>
          <p:nvPr/>
        </p:nvCxnSpPr>
        <p:spPr>
          <a:xfrm>
            <a:off x="2192702" y="5249322"/>
            <a:ext cx="1272897" cy="1046335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225854" y="5226448"/>
            <a:ext cx="1948746" cy="16878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6" idx="6"/>
            <a:endCxn id="8" idx="3"/>
          </p:cNvCxnSpPr>
          <p:nvPr/>
        </p:nvCxnSpPr>
        <p:spPr>
          <a:xfrm flipV="1">
            <a:off x="4314526" y="4665636"/>
            <a:ext cx="614117" cy="699097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6" idx="5"/>
            <a:endCxn id="7" idx="2"/>
          </p:cNvCxnSpPr>
          <p:nvPr/>
        </p:nvCxnSpPr>
        <p:spPr>
          <a:xfrm>
            <a:off x="1277348" y="4049225"/>
            <a:ext cx="2433193" cy="288525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8" idx="2"/>
            <a:endCxn id="7" idx="5"/>
          </p:cNvCxnSpPr>
          <p:nvPr/>
        </p:nvCxnSpPr>
        <p:spPr>
          <a:xfrm flipH="1" flipV="1">
            <a:off x="3839401" y="4391125"/>
            <a:ext cx="1067133" cy="22113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" idx="7"/>
            <a:endCxn id="4" idx="3"/>
          </p:cNvCxnSpPr>
          <p:nvPr/>
        </p:nvCxnSpPr>
        <p:spPr>
          <a:xfrm flipV="1">
            <a:off x="2192702" y="3168445"/>
            <a:ext cx="890125" cy="197412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 flipV="1">
            <a:off x="3200621" y="3187903"/>
            <a:ext cx="543072" cy="1115929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8" idx="0"/>
            <a:endCxn id="14" idx="4"/>
          </p:cNvCxnSpPr>
          <p:nvPr/>
        </p:nvCxnSpPr>
        <p:spPr>
          <a:xfrm flipV="1">
            <a:off x="4982019" y="3430564"/>
            <a:ext cx="22109" cy="1106212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8" idx="6"/>
            <a:endCxn id="13" idx="3"/>
          </p:cNvCxnSpPr>
          <p:nvPr/>
        </p:nvCxnSpPr>
        <p:spPr>
          <a:xfrm flipV="1">
            <a:off x="5057503" y="3587679"/>
            <a:ext cx="1353917" cy="1024582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4" idx="6"/>
            <a:endCxn id="13" idx="2"/>
          </p:cNvCxnSpPr>
          <p:nvPr/>
        </p:nvCxnSpPr>
        <p:spPr>
          <a:xfrm>
            <a:off x="5079612" y="3355080"/>
            <a:ext cx="1309699" cy="179224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9" idx="0"/>
            <a:endCxn id="12" idx="5"/>
          </p:cNvCxnSpPr>
          <p:nvPr/>
        </p:nvCxnSpPr>
        <p:spPr>
          <a:xfrm flipH="1" flipV="1">
            <a:off x="7052444" y="4519985"/>
            <a:ext cx="247303" cy="787676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8" idx="5"/>
            <a:endCxn id="11" idx="2"/>
          </p:cNvCxnSpPr>
          <p:nvPr/>
        </p:nvCxnSpPr>
        <p:spPr>
          <a:xfrm>
            <a:off x="5035394" y="4665636"/>
            <a:ext cx="882132" cy="306477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11" idx="0"/>
            <a:endCxn id="10" idx="1"/>
          </p:cNvCxnSpPr>
          <p:nvPr/>
        </p:nvCxnSpPr>
        <p:spPr>
          <a:xfrm>
            <a:off x="5993011" y="4896628"/>
            <a:ext cx="254676" cy="946178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1" idx="7"/>
            <a:endCxn id="12" idx="3"/>
          </p:cNvCxnSpPr>
          <p:nvPr/>
        </p:nvCxnSpPr>
        <p:spPr>
          <a:xfrm flipV="1">
            <a:off x="6046386" y="4519985"/>
            <a:ext cx="899307" cy="398752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9" idx="3"/>
            <a:endCxn id="10" idx="6"/>
          </p:cNvCxnSpPr>
          <p:nvPr/>
        </p:nvCxnSpPr>
        <p:spPr>
          <a:xfrm flipH="1">
            <a:off x="6376547" y="5436521"/>
            <a:ext cx="869824" cy="459661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6" idx="3"/>
            <a:endCxn id="15" idx="6"/>
          </p:cNvCxnSpPr>
          <p:nvPr/>
        </p:nvCxnSpPr>
        <p:spPr>
          <a:xfrm flipH="1">
            <a:off x="3616568" y="5418108"/>
            <a:ext cx="569098" cy="877549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93989" y="2821245"/>
            <a:ext cx="1083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9571" y="3662682"/>
            <a:ext cx="1973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christophermusco.com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6527" y="5253437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45084" y="6381083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4605" y="4015255"/>
            <a:ext cx="1083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8075" y="4271941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65599" y="5454983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6030" y="5023387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39000" y="6025617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24489" y="3021912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14017" y="3193088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30826" y="5302717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25984" y="4145964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917526" y="4896628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710541" y="426226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2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 rot="18890682">
            <a:off x="6096212" y="4245122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Locally biased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 rot="18890682">
            <a:off x="1892640" y="4250167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853498" y="2634591"/>
            <a:ext cx="3470670" cy="1553328"/>
            <a:chOff x="762778" y="2999032"/>
            <a:chExt cx="3470670" cy="1553328"/>
          </a:xfrm>
          <a:effectLst/>
        </p:grpSpPr>
        <p:sp>
          <p:nvSpPr>
            <p:cNvPr id="5" name="Rectangle 4"/>
            <p:cNvSpPr/>
            <p:nvPr/>
          </p:nvSpPr>
          <p:spPr>
            <a:xfrm rot="10800000">
              <a:off x="76277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 rot="10800000">
              <a:off x="1053034" y="3192310"/>
              <a:ext cx="275710" cy="13600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 rot="10800000">
              <a:off x="1343289" y="4373660"/>
              <a:ext cx="275710" cy="17869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 rot="10800000">
              <a:off x="1633544" y="4197262"/>
              <a:ext cx="275710" cy="35509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 rot="10800000">
              <a:off x="1924875" y="4300187"/>
              <a:ext cx="275710" cy="25217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10800000">
              <a:off x="2215131" y="4415910"/>
              <a:ext cx="275710" cy="13644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>
              <a:off x="2505386" y="3462522"/>
              <a:ext cx="275710" cy="108983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>
              <a:off x="2795641" y="3934854"/>
              <a:ext cx="275710" cy="61750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 rot="10800000">
              <a:off x="3086972" y="2999032"/>
              <a:ext cx="275710" cy="155332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 rot="10800000">
              <a:off x="3377228" y="3329093"/>
              <a:ext cx="275710" cy="1223263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 rot="10800000">
              <a:off x="3667483" y="3598975"/>
              <a:ext cx="275710" cy="953382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 rot="10800000">
              <a:off x="395773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 rot="18890682">
            <a:off x="1610085" y="4276782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8" name="TextBox 17"/>
          <p:cNvSpPr txBox="1"/>
          <p:nvPr/>
        </p:nvSpPr>
        <p:spPr>
          <a:xfrm rot="18890682">
            <a:off x="960786" y="4313409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9" name="TextBox 18"/>
          <p:cNvSpPr txBox="1"/>
          <p:nvPr/>
        </p:nvSpPr>
        <p:spPr>
          <a:xfrm rot="18890682">
            <a:off x="1066793" y="4413660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" name="TextBox 19"/>
          <p:cNvSpPr txBox="1"/>
          <p:nvPr/>
        </p:nvSpPr>
        <p:spPr>
          <a:xfrm rot="18890682">
            <a:off x="400962" y="4410674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1" name="TextBox 20"/>
          <p:cNvSpPr txBox="1"/>
          <p:nvPr/>
        </p:nvSpPr>
        <p:spPr>
          <a:xfrm rot="18890682">
            <a:off x="2940251" y="4319126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2" name="TextBox 21"/>
          <p:cNvSpPr txBox="1"/>
          <p:nvPr/>
        </p:nvSpPr>
        <p:spPr>
          <a:xfrm rot="18890682">
            <a:off x="1971126" y="4292997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3" name="TextBox 22"/>
          <p:cNvSpPr txBox="1"/>
          <p:nvPr/>
        </p:nvSpPr>
        <p:spPr>
          <a:xfrm rot="18890682">
            <a:off x="3314475" y="4104071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4" name="TextBox 23"/>
          <p:cNvSpPr txBox="1"/>
          <p:nvPr/>
        </p:nvSpPr>
        <p:spPr>
          <a:xfrm rot="18890682">
            <a:off x="450575" y="4214167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5" name="TextBox 24"/>
          <p:cNvSpPr txBox="1"/>
          <p:nvPr/>
        </p:nvSpPr>
        <p:spPr>
          <a:xfrm rot="18890682">
            <a:off x="3362442" y="4371116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47077" y="2453240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Inputs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5057069" y="2827869"/>
            <a:ext cx="3470671" cy="1355005"/>
            <a:chOff x="4966349" y="3192310"/>
            <a:chExt cx="3470671" cy="1355005"/>
          </a:xfrm>
        </p:grpSpPr>
        <p:sp>
          <p:nvSpPr>
            <p:cNvPr id="28" name="Rectangle 27"/>
            <p:cNvSpPr/>
            <p:nvPr/>
          </p:nvSpPr>
          <p:spPr>
            <a:xfrm rot="10800000">
              <a:off x="4966349" y="4310951"/>
              <a:ext cx="275711" cy="23636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 rot="10800000">
              <a:off x="5242059" y="4110702"/>
              <a:ext cx="290257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 rot="10800000">
              <a:off x="5546861" y="3598974"/>
              <a:ext cx="290254" cy="94833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 rot="10800000">
              <a:off x="5837113" y="3192310"/>
              <a:ext cx="312319" cy="1355005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 rot="10800000">
              <a:off x="6128446" y="3329093"/>
              <a:ext cx="290255" cy="121822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 rot="10800000">
              <a:off x="6418703" y="3598975"/>
              <a:ext cx="290254" cy="94833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 rot="10800000">
              <a:off x="6708958" y="4197261"/>
              <a:ext cx="275710" cy="3500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 rot="10800000">
              <a:off x="6984668" y="4027333"/>
              <a:ext cx="290255" cy="51998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 rot="10800000">
              <a:off x="7290542" y="3598974"/>
              <a:ext cx="290255" cy="94833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 rot="10800000">
              <a:off x="7580799" y="3934852"/>
              <a:ext cx="290254" cy="612455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 rot="10800000">
              <a:off x="7871054" y="3934853"/>
              <a:ext cx="290255" cy="61245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 rot="10800000">
              <a:off x="8161310" y="4110703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0" name="TextBox 39"/>
          <p:cNvSpPr txBox="1"/>
          <p:nvPr/>
        </p:nvSpPr>
        <p:spPr>
          <a:xfrm rot="18890682">
            <a:off x="5813657" y="4271737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1" name="TextBox 40"/>
          <p:cNvSpPr txBox="1"/>
          <p:nvPr/>
        </p:nvSpPr>
        <p:spPr>
          <a:xfrm rot="18890682">
            <a:off x="5164358" y="4308364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2" name="TextBox 41"/>
          <p:cNvSpPr txBox="1"/>
          <p:nvPr/>
        </p:nvSpPr>
        <p:spPr>
          <a:xfrm rot="18890682">
            <a:off x="5270365" y="4408615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3" name="TextBox 42"/>
          <p:cNvSpPr txBox="1"/>
          <p:nvPr/>
        </p:nvSpPr>
        <p:spPr>
          <a:xfrm rot="18890682">
            <a:off x="4604534" y="4405629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4" name="TextBox 43"/>
          <p:cNvSpPr txBox="1"/>
          <p:nvPr/>
        </p:nvSpPr>
        <p:spPr>
          <a:xfrm rot="18890682">
            <a:off x="7143823" y="4314081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5" name="TextBox 44"/>
          <p:cNvSpPr txBox="1"/>
          <p:nvPr/>
        </p:nvSpPr>
        <p:spPr>
          <a:xfrm rot="18890682">
            <a:off x="6174698" y="4287952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6" name="TextBox 45"/>
          <p:cNvSpPr txBox="1"/>
          <p:nvPr/>
        </p:nvSpPr>
        <p:spPr>
          <a:xfrm rot="18890682">
            <a:off x="7518047" y="4099026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7" name="TextBox 46"/>
          <p:cNvSpPr txBox="1"/>
          <p:nvPr/>
        </p:nvSpPr>
        <p:spPr>
          <a:xfrm rot="18890682">
            <a:off x="4654147" y="4209122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8" name="TextBox 47"/>
          <p:cNvSpPr txBox="1"/>
          <p:nvPr/>
        </p:nvSpPr>
        <p:spPr>
          <a:xfrm rot="18890682">
            <a:off x="7566014" y="4366071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50649" y="2459535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Testing Inputs</a:t>
            </a:r>
          </a:p>
        </p:txBody>
      </p:sp>
      <p:sp>
        <p:nvSpPr>
          <p:cNvPr id="50" name="TextBox 49"/>
          <p:cNvSpPr txBox="1"/>
          <p:nvPr/>
        </p:nvSpPr>
        <p:spPr>
          <a:xfrm rot="18890682">
            <a:off x="2178558" y="4470671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1" name="TextBox 50"/>
          <p:cNvSpPr txBox="1"/>
          <p:nvPr/>
        </p:nvSpPr>
        <p:spPr>
          <a:xfrm rot="18890682">
            <a:off x="1797310" y="4554904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2" name="TextBox 51"/>
          <p:cNvSpPr txBox="1"/>
          <p:nvPr/>
        </p:nvSpPr>
        <p:spPr>
          <a:xfrm rot="18890682">
            <a:off x="6401105" y="4454336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3" name="TextBox 52"/>
          <p:cNvSpPr txBox="1"/>
          <p:nvPr/>
        </p:nvSpPr>
        <p:spPr>
          <a:xfrm rot="18890682">
            <a:off x="6019857" y="4538569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7931" y="2222338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vs. Testing</a:t>
            </a:r>
          </a:p>
        </p:txBody>
      </p:sp>
    </p:spTree>
    <p:extLst>
      <p:ext uri="{BB962C8B-B14F-4D97-AF65-F5344CB8AC3E}">
        <p14:creationId xmlns:p14="http://schemas.microsoft.com/office/powerpoint/2010/main" val="61851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97152E-6 -1.40343E-6 L 0.248 -1.40343E-6 " pathEditMode="relative" ptsTypes="AA">
                                      <p:cBhvr>
                                        <p:cTn id="5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8565E-6 -2.89486E-6 L -0.2124 -2.89486E-6 " pathEditMode="relative" ptsTypes="AA">
                                      <p:cBhvr>
                                        <p:cTn id="6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Fix?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2432330"/>
            <a:ext cx="8153400" cy="13822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3200" dirty="0" smtClean="0"/>
              <a:t>Combine with uniform distribution to randomly restart the crawl at different pages.</a:t>
            </a:r>
          </a:p>
        </p:txBody>
      </p:sp>
    </p:spTree>
    <p:extLst>
      <p:ext uri="{BB962C8B-B14F-4D97-AF65-F5344CB8AC3E}">
        <p14:creationId xmlns:p14="http://schemas.microsoft.com/office/powerpoint/2010/main" val="1751864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Fortuna based on PageRank</a:t>
            </a:r>
            <a:endParaRPr lang="en-US" dirty="0"/>
          </a:p>
        </p:txBody>
      </p:sp>
      <p:pic>
        <p:nvPicPr>
          <p:cNvPr id="3" name="Picture 2" descr="Google-PageRan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70" y="2260306"/>
            <a:ext cx="4456478" cy="31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862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 of PageRank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67" idx="0"/>
            <a:endCxn id="31" idx="1"/>
          </p:cNvCxnSpPr>
          <p:nvPr/>
        </p:nvCxnSpPr>
        <p:spPr>
          <a:xfrm>
            <a:off x="6315798" y="5161936"/>
            <a:ext cx="254676" cy="946178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383505" y="3304893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386629" y="5385770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486344" y="5554556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29321" y="4802084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7547049" y="5572969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548365" y="608600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7246371" y="4656433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712098" y="3724127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251430" y="3544903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3788386" y="6485480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471275" y="4185673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>
            <a:stCxn id="36" idx="6"/>
            <a:endCxn id="26" idx="3"/>
          </p:cNvCxnSpPr>
          <p:nvPr/>
        </p:nvCxnSpPr>
        <p:spPr>
          <a:xfrm flipV="1">
            <a:off x="1622244" y="3433753"/>
            <a:ext cx="1783370" cy="827405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6" idx="5"/>
            <a:endCxn id="27" idx="1"/>
          </p:cNvCxnSpPr>
          <p:nvPr/>
        </p:nvCxnSpPr>
        <p:spPr>
          <a:xfrm>
            <a:off x="1600135" y="4314533"/>
            <a:ext cx="808603" cy="109334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5"/>
            <a:endCxn id="35" idx="2"/>
          </p:cNvCxnSpPr>
          <p:nvPr/>
        </p:nvCxnSpPr>
        <p:spPr>
          <a:xfrm>
            <a:off x="2515489" y="5514630"/>
            <a:ext cx="1272897" cy="1046335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548641" y="5491756"/>
            <a:ext cx="1948746" cy="16878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8" idx="6"/>
            <a:endCxn id="29" idx="3"/>
          </p:cNvCxnSpPr>
          <p:nvPr/>
        </p:nvCxnSpPr>
        <p:spPr>
          <a:xfrm flipV="1">
            <a:off x="4637313" y="4930944"/>
            <a:ext cx="614117" cy="699097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6" idx="5"/>
            <a:endCxn id="68" idx="2"/>
          </p:cNvCxnSpPr>
          <p:nvPr/>
        </p:nvCxnSpPr>
        <p:spPr>
          <a:xfrm>
            <a:off x="1600135" y="4314533"/>
            <a:ext cx="2433193" cy="288525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9" idx="2"/>
            <a:endCxn id="68" idx="5"/>
          </p:cNvCxnSpPr>
          <p:nvPr/>
        </p:nvCxnSpPr>
        <p:spPr>
          <a:xfrm flipH="1" flipV="1">
            <a:off x="4162188" y="4656433"/>
            <a:ext cx="1067133" cy="22113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7" idx="7"/>
            <a:endCxn id="26" idx="3"/>
          </p:cNvCxnSpPr>
          <p:nvPr/>
        </p:nvCxnSpPr>
        <p:spPr>
          <a:xfrm flipV="1">
            <a:off x="2515489" y="3433753"/>
            <a:ext cx="890125" cy="197412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3523408" y="3453211"/>
            <a:ext cx="543072" cy="1115929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9" idx="0"/>
            <a:endCxn id="34" idx="4"/>
          </p:cNvCxnSpPr>
          <p:nvPr/>
        </p:nvCxnSpPr>
        <p:spPr>
          <a:xfrm flipV="1">
            <a:off x="5304806" y="3695872"/>
            <a:ext cx="22109" cy="1106212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9" idx="6"/>
            <a:endCxn id="33" idx="3"/>
          </p:cNvCxnSpPr>
          <p:nvPr/>
        </p:nvCxnSpPr>
        <p:spPr>
          <a:xfrm flipV="1">
            <a:off x="5380290" y="3852987"/>
            <a:ext cx="1353917" cy="1024582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4" idx="6"/>
            <a:endCxn id="33" idx="2"/>
          </p:cNvCxnSpPr>
          <p:nvPr/>
        </p:nvCxnSpPr>
        <p:spPr>
          <a:xfrm>
            <a:off x="5402399" y="3620388"/>
            <a:ext cx="1309699" cy="179224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0" idx="0"/>
            <a:endCxn id="32" idx="5"/>
          </p:cNvCxnSpPr>
          <p:nvPr/>
        </p:nvCxnSpPr>
        <p:spPr>
          <a:xfrm flipH="1" flipV="1">
            <a:off x="7375231" y="4785293"/>
            <a:ext cx="247303" cy="787676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9" idx="5"/>
            <a:endCxn id="67" idx="2"/>
          </p:cNvCxnSpPr>
          <p:nvPr/>
        </p:nvCxnSpPr>
        <p:spPr>
          <a:xfrm>
            <a:off x="5358181" y="4930944"/>
            <a:ext cx="882132" cy="306477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7" idx="7"/>
            <a:endCxn id="32" idx="3"/>
          </p:cNvCxnSpPr>
          <p:nvPr/>
        </p:nvCxnSpPr>
        <p:spPr>
          <a:xfrm flipV="1">
            <a:off x="6369173" y="4785293"/>
            <a:ext cx="899307" cy="398752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0" idx="3"/>
            <a:endCxn id="31" idx="6"/>
          </p:cNvCxnSpPr>
          <p:nvPr/>
        </p:nvCxnSpPr>
        <p:spPr>
          <a:xfrm flipH="1">
            <a:off x="6699334" y="5701829"/>
            <a:ext cx="869824" cy="459661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8" idx="3"/>
            <a:endCxn id="35" idx="6"/>
          </p:cNvCxnSpPr>
          <p:nvPr/>
        </p:nvCxnSpPr>
        <p:spPr>
          <a:xfrm flipH="1">
            <a:off x="3939355" y="5683416"/>
            <a:ext cx="569098" cy="877549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6240313" y="5161936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4033328" y="4527573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138468" y="405446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981335" y="4497386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70" name="Straight Arrow Connector 69"/>
          <p:cNvCxnSpPr>
            <a:stCxn id="32" idx="2"/>
            <a:endCxn id="29" idx="6"/>
          </p:cNvCxnSpPr>
          <p:nvPr/>
        </p:nvCxnSpPr>
        <p:spPr>
          <a:xfrm flipH="1">
            <a:off x="5380290" y="4731918"/>
            <a:ext cx="1866081" cy="145651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3305965" y="3207811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1395930" y="4145397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2338173" y="5347365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4438133" y="5476169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181400" y="4706850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7188192" y="4603249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7477019" y="5472850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188192" y="4594702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6153573" y="5083549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1398383" y="4135573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PageRank is defined by a </a:t>
            </a:r>
            <a:r>
              <a:rPr lang="en-US" sz="2400" dirty="0" smtClean="0">
                <a:solidFill>
                  <a:srgbClr val="DD8047"/>
                </a:solidFill>
              </a:rPr>
              <a:t>random surfer </a:t>
            </a:r>
            <a:r>
              <a:rPr lang="en-US" sz="2400" dirty="0" smtClean="0"/>
              <a:t>process</a:t>
            </a:r>
          </a:p>
          <a:p>
            <a:r>
              <a:rPr lang="en-US" sz="2400" dirty="0" smtClean="0"/>
              <a:t>1) Start at random page 2) Move to random outgoing link     3) With small probability at each step (15%), jump to new random page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0960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346 -0.18828 " pathEditMode="relative" ptsTypes="AA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5787E-6 2.8856E-6 L -0.20963 0.1359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90" y="67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3157E-6 -1.12474E-6 L 0.10195 0.17542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89" y="87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96 0.01853 " pathEditMode="relative" ptsTypes="AA">
                                      <p:cBhvr>
                                        <p:cTn id="3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146 -0.11247 " pathEditMode="relative" ptsTypes="AA">
                                      <p:cBhvr>
                                        <p:cTn id="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3887E-6 1.96251E-6 L -0.08145 0.1127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1" y="56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0577E-6 1.92085E-6 L 0.03196 0.12705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8" y="6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95 -0.12798 " pathEditMode="relative" ptsTypes="AA">
                                      <p:cBhvr>
                                        <p:cTn id="6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253 0.07151 " pathEditMode="relative" ptsTypes="AA">
                                      <p:cBhvr>
                                        <p:cTn id="7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681 -0.05647 " pathEditMode="relative" ptsTypes="AA">
                                      <p:cBhvr>
                                        <p:cTn id="8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3157E-6 2.98542E-7 L 0.28378 0.05253 " pathEditMode="relative" rAng="0" ptsTypes="AA">
                                      <p:cBhvr>
                                        <p:cTn id="9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89" y="26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2" grpId="2" animBg="1"/>
      <p:bldP spid="74" grpId="0" animBg="1"/>
      <p:bldP spid="74" grpId="1" animBg="1"/>
      <p:bldP spid="74" grpId="2" animBg="1"/>
      <p:bldP spid="75" grpId="0" animBg="1"/>
      <p:bldP spid="75" grpId="1" animBg="1"/>
      <p:bldP spid="75" grpId="2" animBg="1"/>
      <p:bldP spid="87" grpId="0" animBg="1"/>
      <p:bldP spid="87" grpId="1" animBg="1"/>
      <p:bldP spid="87" grpId="2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1257326" y="1677175"/>
            <a:ext cx="6229132" cy="3276966"/>
            <a:chOff x="1202976" y="4067266"/>
            <a:chExt cx="6229132" cy="3276966"/>
          </a:xfrm>
        </p:grpSpPr>
        <p:cxnSp>
          <p:nvCxnSpPr>
            <p:cNvPr id="82" name="Straight Arrow Connector 81"/>
            <p:cNvCxnSpPr>
              <a:stCxn id="112" idx="0"/>
              <a:endCxn id="89" idx="1"/>
            </p:cNvCxnSpPr>
            <p:nvPr/>
          </p:nvCxnSpPr>
          <p:spPr>
            <a:xfrm>
              <a:off x="6122984" y="5924309"/>
              <a:ext cx="201300" cy="880475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>
            <a:xfrm>
              <a:off x="3190691" y="4067266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2132948" y="6072658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4293530" y="6316929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5068566" y="5596511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7281139" y="6254129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88"/>
            <p:cNvSpPr/>
            <p:nvPr/>
          </p:nvSpPr>
          <p:spPr>
            <a:xfrm>
              <a:off x="6302175" y="6782675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Oval 89"/>
            <p:cNvSpPr/>
            <p:nvPr/>
          </p:nvSpPr>
          <p:spPr>
            <a:xfrm>
              <a:off x="7023191" y="5356905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6519284" y="4486500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5006141" y="4283051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3520087" y="7193263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1202976" y="4871340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5" name="Straight Arrow Connector 94"/>
            <p:cNvCxnSpPr>
              <a:stCxn id="94" idx="6"/>
              <a:endCxn id="83" idx="3"/>
            </p:cNvCxnSpPr>
            <p:nvPr/>
          </p:nvCxnSpPr>
          <p:spPr>
            <a:xfrm flipV="1">
              <a:off x="1353945" y="4196126"/>
              <a:ext cx="1858855" cy="750699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94" idx="5"/>
              <a:endCxn id="84" idx="1"/>
            </p:cNvCxnSpPr>
            <p:nvPr/>
          </p:nvCxnSpPr>
          <p:spPr>
            <a:xfrm>
              <a:off x="1331836" y="5000200"/>
              <a:ext cx="823221" cy="1094567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84" idx="5"/>
              <a:endCxn id="93" idx="2"/>
            </p:cNvCxnSpPr>
            <p:nvPr/>
          </p:nvCxnSpPr>
          <p:spPr>
            <a:xfrm>
              <a:off x="2261808" y="6201518"/>
              <a:ext cx="1258279" cy="1067230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2355827" y="6254129"/>
              <a:ext cx="1948746" cy="168786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85" idx="6"/>
              <a:endCxn id="86" idx="3"/>
            </p:cNvCxnSpPr>
            <p:nvPr/>
          </p:nvCxnSpPr>
          <p:spPr>
            <a:xfrm flipV="1">
              <a:off x="4444499" y="5725371"/>
              <a:ext cx="646176" cy="667043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stCxn id="94" idx="5"/>
              <a:endCxn id="113" idx="2"/>
            </p:cNvCxnSpPr>
            <p:nvPr/>
          </p:nvCxnSpPr>
          <p:spPr>
            <a:xfrm>
              <a:off x="1331836" y="5000200"/>
              <a:ext cx="2508678" cy="365231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86" idx="2"/>
              <a:endCxn id="113" idx="5"/>
            </p:cNvCxnSpPr>
            <p:nvPr/>
          </p:nvCxnSpPr>
          <p:spPr>
            <a:xfrm flipH="1" flipV="1">
              <a:off x="3969374" y="5418806"/>
              <a:ext cx="1099192" cy="253190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>
              <a:stCxn id="84" idx="7"/>
              <a:endCxn id="83" idx="3"/>
            </p:cNvCxnSpPr>
            <p:nvPr/>
          </p:nvCxnSpPr>
          <p:spPr>
            <a:xfrm flipV="1">
              <a:off x="2261808" y="4196126"/>
              <a:ext cx="950992" cy="1898641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H="1" flipV="1">
              <a:off x="3330594" y="4215584"/>
              <a:ext cx="543072" cy="1115929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>
              <a:stCxn id="86" idx="0"/>
              <a:endCxn id="92" idx="4"/>
            </p:cNvCxnSpPr>
            <p:nvPr/>
          </p:nvCxnSpPr>
          <p:spPr>
            <a:xfrm flipH="1" flipV="1">
              <a:off x="5081626" y="4434020"/>
              <a:ext cx="62425" cy="1162491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86" idx="6"/>
              <a:endCxn id="91" idx="3"/>
            </p:cNvCxnSpPr>
            <p:nvPr/>
          </p:nvCxnSpPr>
          <p:spPr>
            <a:xfrm flipV="1">
              <a:off x="5219535" y="4615360"/>
              <a:ext cx="1321858" cy="1056636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stCxn id="92" idx="6"/>
              <a:endCxn id="91" idx="2"/>
            </p:cNvCxnSpPr>
            <p:nvPr/>
          </p:nvCxnSpPr>
          <p:spPr>
            <a:xfrm>
              <a:off x="5157110" y="4358536"/>
              <a:ext cx="1362174" cy="203449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stCxn id="88" idx="0"/>
              <a:endCxn id="90" idx="5"/>
            </p:cNvCxnSpPr>
            <p:nvPr/>
          </p:nvCxnSpPr>
          <p:spPr>
            <a:xfrm flipH="1" flipV="1">
              <a:off x="7152051" y="5485765"/>
              <a:ext cx="204573" cy="768364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>
              <a:stCxn id="86" idx="5"/>
              <a:endCxn id="112" idx="2"/>
            </p:cNvCxnSpPr>
            <p:nvPr/>
          </p:nvCxnSpPr>
          <p:spPr>
            <a:xfrm>
              <a:off x="5197426" y="5725371"/>
              <a:ext cx="850073" cy="274423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112" idx="7"/>
              <a:endCxn id="90" idx="3"/>
            </p:cNvCxnSpPr>
            <p:nvPr/>
          </p:nvCxnSpPr>
          <p:spPr>
            <a:xfrm flipV="1">
              <a:off x="6176359" y="5485765"/>
              <a:ext cx="868941" cy="460653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88" idx="3"/>
              <a:endCxn id="89" idx="6"/>
            </p:cNvCxnSpPr>
            <p:nvPr/>
          </p:nvCxnSpPr>
          <p:spPr>
            <a:xfrm flipH="1">
              <a:off x="6453144" y="6382989"/>
              <a:ext cx="850104" cy="475171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85" idx="3"/>
              <a:endCxn id="93" idx="6"/>
            </p:cNvCxnSpPr>
            <p:nvPr/>
          </p:nvCxnSpPr>
          <p:spPr>
            <a:xfrm flipH="1">
              <a:off x="3671056" y="6445789"/>
              <a:ext cx="644583" cy="822959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>
              <a:off x="6047499" y="5924309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Oval 112"/>
            <p:cNvSpPr/>
            <p:nvPr/>
          </p:nvSpPr>
          <p:spPr>
            <a:xfrm>
              <a:off x="3840514" y="5289946"/>
              <a:ext cx="150969" cy="15096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4" name="Straight Arrow Connector 113"/>
            <p:cNvCxnSpPr>
              <a:stCxn id="90" idx="2"/>
              <a:endCxn id="86" idx="6"/>
            </p:cNvCxnSpPr>
            <p:nvPr/>
          </p:nvCxnSpPr>
          <p:spPr>
            <a:xfrm flipH="1">
              <a:off x="5219535" y="5432390"/>
              <a:ext cx="1803656" cy="239606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1278461" y="1622585"/>
            <a:ext cx="6185502" cy="3331556"/>
            <a:chOff x="1278461" y="1622585"/>
            <a:chExt cx="6185502" cy="3331556"/>
          </a:xfrm>
        </p:grpSpPr>
        <p:cxnSp>
          <p:nvCxnSpPr>
            <p:cNvPr id="25" name="Straight Arrow Connector 24"/>
            <p:cNvCxnSpPr>
              <a:stCxn id="67" idx="4"/>
              <a:endCxn id="31" idx="1"/>
            </p:cNvCxnSpPr>
            <p:nvPr/>
          </p:nvCxnSpPr>
          <p:spPr>
            <a:xfrm>
              <a:off x="6161798" y="3708228"/>
              <a:ext cx="215862" cy="717578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3190690" y="1622585"/>
              <a:ext cx="246888" cy="246888"/>
            </a:xfrm>
            <a:prstGeom prst="ellipse">
              <a:avLst/>
            </a:prstGeom>
            <a:solidFill>
              <a:schemeClr val="accent1">
                <a:alpha val="78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2193815" y="3703462"/>
              <a:ext cx="150969" cy="150969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293529" y="3872247"/>
              <a:ext cx="228600" cy="22860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036506" y="3119775"/>
              <a:ext cx="320040" cy="320040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7354235" y="3890661"/>
              <a:ext cx="109728" cy="109728"/>
            </a:xfrm>
            <a:prstGeom prst="ellipse">
              <a:avLst/>
            </a:prstGeom>
            <a:solidFill>
              <a:schemeClr val="accent1">
                <a:alpha val="31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6355551" y="4403697"/>
              <a:ext cx="150969" cy="150969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7053557" y="2974125"/>
              <a:ext cx="150969" cy="150969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6519283" y="2041819"/>
              <a:ext cx="237744" cy="237744"/>
            </a:xfrm>
            <a:prstGeom prst="ellipse">
              <a:avLst/>
            </a:prstGeom>
            <a:solidFill>
              <a:schemeClr val="accent1">
                <a:alpha val="78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8616" y="1862595"/>
              <a:ext cx="192024" cy="192024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3595572" y="4803172"/>
              <a:ext cx="150969" cy="150969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1278461" y="2503365"/>
              <a:ext cx="109728" cy="109728"/>
            </a:xfrm>
            <a:prstGeom prst="ellipse">
              <a:avLst/>
            </a:prstGeom>
            <a:solidFill>
              <a:schemeClr val="accent1">
                <a:alpha val="31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Arrow Connector 36"/>
            <p:cNvCxnSpPr>
              <a:stCxn id="36" idx="6"/>
              <a:endCxn id="26" idx="3"/>
            </p:cNvCxnSpPr>
            <p:nvPr/>
          </p:nvCxnSpPr>
          <p:spPr>
            <a:xfrm flipV="1">
              <a:off x="1388189" y="1833317"/>
              <a:ext cx="1838657" cy="724912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6" idx="5"/>
              <a:endCxn id="27" idx="1"/>
            </p:cNvCxnSpPr>
            <p:nvPr/>
          </p:nvCxnSpPr>
          <p:spPr>
            <a:xfrm>
              <a:off x="1372120" y="2597024"/>
              <a:ext cx="843804" cy="1128547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7" idx="5"/>
              <a:endCxn id="35" idx="2"/>
            </p:cNvCxnSpPr>
            <p:nvPr/>
          </p:nvCxnSpPr>
          <p:spPr>
            <a:xfrm>
              <a:off x="2322675" y="3832322"/>
              <a:ext cx="1272897" cy="1046335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355827" y="3809448"/>
              <a:ext cx="1948746" cy="168786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28" idx="6"/>
              <a:endCxn id="29" idx="3"/>
            </p:cNvCxnSpPr>
            <p:nvPr/>
          </p:nvCxnSpPr>
          <p:spPr>
            <a:xfrm flipV="1">
              <a:off x="4522129" y="3392946"/>
              <a:ext cx="561246" cy="593601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6" idx="5"/>
              <a:endCxn id="68" idx="2"/>
            </p:cNvCxnSpPr>
            <p:nvPr/>
          </p:nvCxnSpPr>
          <p:spPr>
            <a:xfrm>
              <a:off x="1372120" y="2597024"/>
              <a:ext cx="2468393" cy="385400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29" idx="2"/>
              <a:endCxn id="68" idx="5"/>
            </p:cNvCxnSpPr>
            <p:nvPr/>
          </p:nvCxnSpPr>
          <p:spPr>
            <a:xfrm flipH="1" flipV="1">
              <a:off x="4074660" y="3079411"/>
              <a:ext cx="961846" cy="200384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7" idx="7"/>
              <a:endCxn id="26" idx="3"/>
            </p:cNvCxnSpPr>
            <p:nvPr/>
          </p:nvCxnSpPr>
          <p:spPr>
            <a:xfrm flipV="1">
              <a:off x="2322675" y="1833317"/>
              <a:ext cx="904171" cy="1892254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 flipV="1">
              <a:off x="3330594" y="1770903"/>
              <a:ext cx="543072" cy="1115929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9" idx="0"/>
              <a:endCxn id="34" idx="4"/>
            </p:cNvCxnSpPr>
            <p:nvPr/>
          </p:nvCxnSpPr>
          <p:spPr>
            <a:xfrm flipH="1" flipV="1">
              <a:off x="5154628" y="2054619"/>
              <a:ext cx="41898" cy="1065156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9" idx="6"/>
              <a:endCxn id="33" idx="3"/>
            </p:cNvCxnSpPr>
            <p:nvPr/>
          </p:nvCxnSpPr>
          <p:spPr>
            <a:xfrm flipV="1">
              <a:off x="5356546" y="2244746"/>
              <a:ext cx="1197554" cy="1035049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34" idx="6"/>
              <a:endCxn id="33" idx="2"/>
            </p:cNvCxnSpPr>
            <p:nvPr/>
          </p:nvCxnSpPr>
          <p:spPr>
            <a:xfrm>
              <a:off x="5250640" y="1958607"/>
              <a:ext cx="1268643" cy="202084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0" idx="0"/>
              <a:endCxn id="32" idx="5"/>
            </p:cNvCxnSpPr>
            <p:nvPr/>
          </p:nvCxnSpPr>
          <p:spPr>
            <a:xfrm flipH="1" flipV="1">
              <a:off x="7182417" y="3102985"/>
              <a:ext cx="226682" cy="787676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9" idx="5"/>
              <a:endCxn id="67" idx="2"/>
            </p:cNvCxnSpPr>
            <p:nvPr/>
          </p:nvCxnSpPr>
          <p:spPr>
            <a:xfrm>
              <a:off x="5309677" y="3392946"/>
              <a:ext cx="737821" cy="200982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67" idx="7"/>
              <a:endCxn id="32" idx="3"/>
            </p:cNvCxnSpPr>
            <p:nvPr/>
          </p:nvCxnSpPr>
          <p:spPr>
            <a:xfrm flipV="1">
              <a:off x="6242620" y="3102985"/>
              <a:ext cx="833046" cy="410121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30" idx="3"/>
              <a:endCxn id="31" idx="6"/>
            </p:cNvCxnSpPr>
            <p:nvPr/>
          </p:nvCxnSpPr>
          <p:spPr>
            <a:xfrm flipH="1">
              <a:off x="6506520" y="3984320"/>
              <a:ext cx="863784" cy="494862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28" idx="3"/>
              <a:endCxn id="35" idx="6"/>
            </p:cNvCxnSpPr>
            <p:nvPr/>
          </p:nvCxnSpPr>
          <p:spPr>
            <a:xfrm flipH="1">
              <a:off x="3746541" y="4067369"/>
              <a:ext cx="580466" cy="811288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/>
            <p:nvPr/>
          </p:nvSpPr>
          <p:spPr>
            <a:xfrm>
              <a:off x="6047498" y="3479628"/>
              <a:ext cx="228600" cy="22860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3840513" y="2845264"/>
              <a:ext cx="274320" cy="274320"/>
            </a:xfrm>
            <a:prstGeom prst="ellipse">
              <a:avLst/>
            </a:prstGeom>
            <a:solidFill>
              <a:schemeClr val="accent1">
                <a:alpha val="78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Arrow Connector 69"/>
            <p:cNvCxnSpPr>
              <a:stCxn id="32" idx="2"/>
              <a:endCxn id="29" idx="6"/>
            </p:cNvCxnSpPr>
            <p:nvPr/>
          </p:nvCxnSpPr>
          <p:spPr>
            <a:xfrm flipH="1">
              <a:off x="5356546" y="3049610"/>
              <a:ext cx="1697011" cy="230185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Weight </a:t>
            </a:r>
            <a:r>
              <a:rPr lang="en-US" sz="3600" dirty="0" smtClean="0"/>
              <a:t>=</a:t>
            </a:r>
            <a:r>
              <a:rPr lang="en-US" dirty="0" smtClean="0"/>
              <a:t> long run visit probability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5149550"/>
            <a:ext cx="8153400" cy="1536573"/>
          </a:xfrm>
        </p:spPr>
        <p:txBody>
          <a:bodyPr>
            <a:normAutofit/>
          </a:bodyPr>
          <a:lstStyle/>
          <a:p>
            <a:r>
              <a:rPr lang="en-US" dirty="0" smtClean="0"/>
              <a:t>Random </a:t>
            </a:r>
            <a:r>
              <a:rPr lang="en-US" dirty="0"/>
              <a:t>surfer </a:t>
            </a:r>
            <a:r>
              <a:rPr lang="en-US" dirty="0" smtClean="0"/>
              <a:t>more </a:t>
            </a:r>
            <a:r>
              <a:rPr lang="en-US" dirty="0"/>
              <a:t>likely to visit pages with </a:t>
            </a:r>
            <a:r>
              <a:rPr lang="en-US" dirty="0">
                <a:solidFill>
                  <a:schemeClr val="accent2"/>
                </a:solidFill>
              </a:rPr>
              <a:t>more incoming links</a:t>
            </a:r>
            <a:r>
              <a:rPr lang="en-US" dirty="0"/>
              <a:t> or </a:t>
            </a:r>
            <a:r>
              <a:rPr lang="en-US" dirty="0">
                <a:solidFill>
                  <a:srgbClr val="DD8047"/>
                </a:solidFill>
              </a:rPr>
              <a:t>links from highly ranked pages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PageRank matches typical inputs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 rot="18890682">
            <a:off x="1794648" y="4488621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755506" y="2873045"/>
            <a:ext cx="3470670" cy="1553328"/>
            <a:chOff x="762778" y="2999032"/>
            <a:chExt cx="3470670" cy="1553328"/>
          </a:xfrm>
          <a:effectLst/>
        </p:grpSpPr>
        <p:sp>
          <p:nvSpPr>
            <p:cNvPr id="158" name="Rectangle 157"/>
            <p:cNvSpPr/>
            <p:nvPr/>
          </p:nvSpPr>
          <p:spPr>
            <a:xfrm rot="10800000">
              <a:off x="76277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Rectangle 158"/>
            <p:cNvSpPr/>
            <p:nvPr/>
          </p:nvSpPr>
          <p:spPr>
            <a:xfrm rot="10800000">
              <a:off x="1053034" y="3192310"/>
              <a:ext cx="275710" cy="13600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Rectangle 159"/>
            <p:cNvSpPr/>
            <p:nvPr/>
          </p:nvSpPr>
          <p:spPr>
            <a:xfrm rot="10800000">
              <a:off x="1343289" y="4373660"/>
              <a:ext cx="275710" cy="17869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Rectangle 160"/>
            <p:cNvSpPr/>
            <p:nvPr/>
          </p:nvSpPr>
          <p:spPr>
            <a:xfrm rot="10800000">
              <a:off x="1633544" y="4197262"/>
              <a:ext cx="275710" cy="35509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Rectangle 161"/>
            <p:cNvSpPr/>
            <p:nvPr/>
          </p:nvSpPr>
          <p:spPr>
            <a:xfrm rot="10800000">
              <a:off x="1924875" y="4300187"/>
              <a:ext cx="275710" cy="25217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Rectangle 162"/>
            <p:cNvSpPr/>
            <p:nvPr/>
          </p:nvSpPr>
          <p:spPr>
            <a:xfrm rot="10800000">
              <a:off x="2215131" y="4415910"/>
              <a:ext cx="275710" cy="13644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Rectangle 163"/>
            <p:cNvSpPr/>
            <p:nvPr/>
          </p:nvSpPr>
          <p:spPr>
            <a:xfrm rot="10800000">
              <a:off x="2505386" y="3462522"/>
              <a:ext cx="275710" cy="108983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Rectangle 164"/>
            <p:cNvSpPr/>
            <p:nvPr/>
          </p:nvSpPr>
          <p:spPr>
            <a:xfrm rot="10800000">
              <a:off x="2795641" y="3934854"/>
              <a:ext cx="275710" cy="61750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Rectangle 165"/>
            <p:cNvSpPr/>
            <p:nvPr/>
          </p:nvSpPr>
          <p:spPr>
            <a:xfrm rot="10800000">
              <a:off x="3086972" y="2999032"/>
              <a:ext cx="275710" cy="155332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Rectangle 166"/>
            <p:cNvSpPr/>
            <p:nvPr/>
          </p:nvSpPr>
          <p:spPr>
            <a:xfrm rot="10800000">
              <a:off x="3377228" y="3329093"/>
              <a:ext cx="275710" cy="1223263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Rectangle 167"/>
            <p:cNvSpPr/>
            <p:nvPr/>
          </p:nvSpPr>
          <p:spPr>
            <a:xfrm rot="10800000">
              <a:off x="3667483" y="3598975"/>
              <a:ext cx="275710" cy="953382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Rectangle 168"/>
            <p:cNvSpPr/>
            <p:nvPr/>
          </p:nvSpPr>
          <p:spPr>
            <a:xfrm rot="10800000">
              <a:off x="395773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0" name="TextBox 169"/>
          <p:cNvSpPr txBox="1"/>
          <p:nvPr/>
        </p:nvSpPr>
        <p:spPr>
          <a:xfrm rot="18890682">
            <a:off x="1512093" y="4515236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71" name="TextBox 170"/>
          <p:cNvSpPr txBox="1"/>
          <p:nvPr/>
        </p:nvSpPr>
        <p:spPr>
          <a:xfrm rot="18890682">
            <a:off x="862794" y="4551863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72" name="TextBox 171"/>
          <p:cNvSpPr txBox="1"/>
          <p:nvPr/>
        </p:nvSpPr>
        <p:spPr>
          <a:xfrm rot="18890682">
            <a:off x="968801" y="4652114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73" name="TextBox 172"/>
          <p:cNvSpPr txBox="1"/>
          <p:nvPr/>
        </p:nvSpPr>
        <p:spPr>
          <a:xfrm rot="18890682">
            <a:off x="302970" y="4649128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74" name="TextBox 173"/>
          <p:cNvSpPr txBox="1"/>
          <p:nvPr/>
        </p:nvSpPr>
        <p:spPr>
          <a:xfrm rot="18890682">
            <a:off x="2842259" y="4557580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75" name="TextBox 174"/>
          <p:cNvSpPr txBox="1"/>
          <p:nvPr/>
        </p:nvSpPr>
        <p:spPr>
          <a:xfrm rot="18890682">
            <a:off x="1873134" y="4531451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76" name="TextBox 175"/>
          <p:cNvSpPr txBox="1"/>
          <p:nvPr/>
        </p:nvSpPr>
        <p:spPr>
          <a:xfrm rot="18890682">
            <a:off x="3216483" y="4342525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77" name="TextBox 176"/>
          <p:cNvSpPr txBox="1"/>
          <p:nvPr/>
        </p:nvSpPr>
        <p:spPr>
          <a:xfrm rot="18890682">
            <a:off x="352583" y="4452621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78" name="TextBox 177"/>
          <p:cNvSpPr txBox="1"/>
          <p:nvPr/>
        </p:nvSpPr>
        <p:spPr>
          <a:xfrm rot="18890682">
            <a:off x="3264450" y="4609570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1549085" y="2793754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Inputs</a:t>
            </a:r>
          </a:p>
        </p:txBody>
      </p:sp>
      <p:sp>
        <p:nvSpPr>
          <p:cNvPr id="180" name="TextBox 179"/>
          <p:cNvSpPr txBox="1"/>
          <p:nvPr/>
        </p:nvSpPr>
        <p:spPr>
          <a:xfrm rot="18890682">
            <a:off x="5998220" y="4483576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181" name="Group 180"/>
          <p:cNvGrpSpPr/>
          <p:nvPr/>
        </p:nvGrpSpPr>
        <p:grpSpPr>
          <a:xfrm>
            <a:off x="4959078" y="2793754"/>
            <a:ext cx="3470670" cy="1627574"/>
            <a:chOff x="4966350" y="2919741"/>
            <a:chExt cx="3470670" cy="1627574"/>
          </a:xfrm>
        </p:grpSpPr>
        <p:sp>
          <p:nvSpPr>
            <p:cNvPr id="182" name="Rectangle 181"/>
            <p:cNvSpPr/>
            <p:nvPr/>
          </p:nvSpPr>
          <p:spPr>
            <a:xfrm rot="10800000">
              <a:off x="4966350" y="4192216"/>
              <a:ext cx="275710" cy="35509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Rectangle 182"/>
            <p:cNvSpPr/>
            <p:nvPr/>
          </p:nvSpPr>
          <p:spPr>
            <a:xfrm rot="10800000">
              <a:off x="5256606" y="3282065"/>
              <a:ext cx="275710" cy="12652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Rectangle 183"/>
            <p:cNvSpPr/>
            <p:nvPr/>
          </p:nvSpPr>
          <p:spPr>
            <a:xfrm rot="10800000">
              <a:off x="5546861" y="4368615"/>
              <a:ext cx="275710" cy="17869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5" name="Rectangle 184"/>
            <p:cNvSpPr/>
            <p:nvPr/>
          </p:nvSpPr>
          <p:spPr>
            <a:xfrm rot="10800000">
              <a:off x="5837116" y="4115749"/>
              <a:ext cx="275710" cy="43156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Rectangle 185"/>
            <p:cNvSpPr/>
            <p:nvPr/>
          </p:nvSpPr>
          <p:spPr>
            <a:xfrm rot="10800000">
              <a:off x="6128447" y="4295142"/>
              <a:ext cx="275710" cy="25217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7" name="Rectangle 186"/>
            <p:cNvSpPr/>
            <p:nvPr/>
          </p:nvSpPr>
          <p:spPr>
            <a:xfrm rot="10800000">
              <a:off x="6418703" y="4410865"/>
              <a:ext cx="275710" cy="13644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 rot="10800000">
              <a:off x="6708958" y="3329093"/>
              <a:ext cx="275710" cy="121822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Rectangle 188"/>
            <p:cNvSpPr/>
            <p:nvPr/>
          </p:nvSpPr>
          <p:spPr>
            <a:xfrm rot="10800000">
              <a:off x="6999213" y="4110703"/>
              <a:ext cx="275710" cy="43661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0" name="Rectangle 189"/>
            <p:cNvSpPr/>
            <p:nvPr/>
          </p:nvSpPr>
          <p:spPr>
            <a:xfrm rot="10800000">
              <a:off x="7290544" y="2919741"/>
              <a:ext cx="275710" cy="162757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Rectangle 190"/>
            <p:cNvSpPr/>
            <p:nvPr/>
          </p:nvSpPr>
          <p:spPr>
            <a:xfrm rot="10800000">
              <a:off x="7580800" y="3117391"/>
              <a:ext cx="275710" cy="142991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2" name="Rectangle 191"/>
            <p:cNvSpPr/>
            <p:nvPr/>
          </p:nvSpPr>
          <p:spPr>
            <a:xfrm rot="10800000">
              <a:off x="7871055" y="3694686"/>
              <a:ext cx="275710" cy="852625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Rectangle 192"/>
            <p:cNvSpPr/>
            <p:nvPr/>
          </p:nvSpPr>
          <p:spPr>
            <a:xfrm rot="10800000">
              <a:off x="8161310" y="4110703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4" name="TextBox 193"/>
          <p:cNvSpPr txBox="1"/>
          <p:nvPr/>
        </p:nvSpPr>
        <p:spPr>
          <a:xfrm rot="18890682">
            <a:off x="5715665" y="4510191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95" name="TextBox 194"/>
          <p:cNvSpPr txBox="1"/>
          <p:nvPr/>
        </p:nvSpPr>
        <p:spPr>
          <a:xfrm rot="18890682">
            <a:off x="5066366" y="4546818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96" name="TextBox 195"/>
          <p:cNvSpPr txBox="1"/>
          <p:nvPr/>
        </p:nvSpPr>
        <p:spPr>
          <a:xfrm rot="18890682">
            <a:off x="5172373" y="4647069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97" name="TextBox 196"/>
          <p:cNvSpPr txBox="1"/>
          <p:nvPr/>
        </p:nvSpPr>
        <p:spPr>
          <a:xfrm rot="18890682">
            <a:off x="4506542" y="4644083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98" name="TextBox 197"/>
          <p:cNvSpPr txBox="1"/>
          <p:nvPr/>
        </p:nvSpPr>
        <p:spPr>
          <a:xfrm rot="18890682">
            <a:off x="7045831" y="4552535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99" name="TextBox 198"/>
          <p:cNvSpPr txBox="1"/>
          <p:nvPr/>
        </p:nvSpPr>
        <p:spPr>
          <a:xfrm rot="18890682">
            <a:off x="6076706" y="4526406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0" name="TextBox 199"/>
          <p:cNvSpPr txBox="1"/>
          <p:nvPr/>
        </p:nvSpPr>
        <p:spPr>
          <a:xfrm rot="18890682">
            <a:off x="7420055" y="4337480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1" name="TextBox 200"/>
          <p:cNvSpPr txBox="1"/>
          <p:nvPr/>
        </p:nvSpPr>
        <p:spPr>
          <a:xfrm rot="18890682">
            <a:off x="4556155" y="4447576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2" name="TextBox 201"/>
          <p:cNvSpPr txBox="1"/>
          <p:nvPr/>
        </p:nvSpPr>
        <p:spPr>
          <a:xfrm rot="18890682">
            <a:off x="7468022" y="4604525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752657" y="2788709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Testing Inputs</a:t>
            </a:r>
          </a:p>
        </p:txBody>
      </p:sp>
      <p:sp>
        <p:nvSpPr>
          <p:cNvPr id="204" name="TextBox 203"/>
          <p:cNvSpPr txBox="1"/>
          <p:nvPr/>
        </p:nvSpPr>
        <p:spPr>
          <a:xfrm rot="18890682">
            <a:off x="2080566" y="4709125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5" name="TextBox 204"/>
          <p:cNvSpPr txBox="1"/>
          <p:nvPr/>
        </p:nvSpPr>
        <p:spPr>
          <a:xfrm rot="18890682">
            <a:off x="1699318" y="4793358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6" name="TextBox 205"/>
          <p:cNvSpPr txBox="1"/>
          <p:nvPr/>
        </p:nvSpPr>
        <p:spPr>
          <a:xfrm rot="18890682">
            <a:off x="6303113" y="4692790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7" name="TextBox 206"/>
          <p:cNvSpPr txBox="1"/>
          <p:nvPr/>
        </p:nvSpPr>
        <p:spPr>
          <a:xfrm rot="18890682">
            <a:off x="5921865" y="4777023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3489939" y="2460792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vs. Testing</a:t>
            </a:r>
          </a:p>
        </p:txBody>
      </p:sp>
    </p:spTree>
    <p:extLst>
      <p:ext uri="{BB962C8B-B14F-4D97-AF65-F5344CB8AC3E}">
        <p14:creationId xmlns:p14="http://schemas.microsoft.com/office/powerpoint/2010/main" val="936893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97152E-6 -1.40343E-6 L 0.248 -1.40343E-6 " pathEditMode="relative" ptsTypes="AA">
                                      <p:cBhvr>
                                        <p:cTn id="58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8565E-6 -2.89486E-6 L -0.2124 -2.89486E-6 " pathEditMode="relative" ptsTypes="AA">
                                      <p:cBhvr>
                                        <p:cTn id="60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case for PageRank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16897"/>
            <a:ext cx="8153400" cy="3404909"/>
          </a:xfrm>
        </p:spPr>
        <p:txBody>
          <a:bodyPr>
            <a:normAutofit/>
          </a:bodyPr>
          <a:lstStyle/>
          <a:p>
            <a:pPr marL="514350" indent="-514350">
              <a:buFont typeface="Wingdings" charset="2"/>
              <a:buAutoNum type="arabicPlain"/>
            </a:pPr>
            <a:r>
              <a:rPr lang="en-US" dirty="0" smtClean="0"/>
              <a:t>Widely </a:t>
            </a:r>
            <a:r>
              <a:rPr lang="en-US" dirty="0"/>
              <a:t>used </a:t>
            </a:r>
            <a:r>
              <a:rPr lang="en-US" dirty="0" smtClean="0"/>
              <a:t>measure </a:t>
            </a:r>
            <a:r>
              <a:rPr lang="en-US" dirty="0"/>
              <a:t>of page importance</a:t>
            </a:r>
            <a:r>
              <a:rPr lang="en-US" dirty="0" smtClean="0"/>
              <a:t>.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/>
              <a:t>Well correlated with page traffic</a:t>
            </a:r>
            <a:r>
              <a:rPr lang="en-US" dirty="0" smtClean="0"/>
              <a:t>.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/>
              <a:t>S</a:t>
            </a:r>
            <a:r>
              <a:rPr lang="en-US" dirty="0" smtClean="0"/>
              <a:t>table over time.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 descr="alexa_pagerank_histogram_100K_resca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544" y="3285332"/>
            <a:ext cx="4778406" cy="358380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585437" y="4411347"/>
            <a:ext cx="2925626" cy="124742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17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Statistically meaningful guarantees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2648" y="1447579"/>
            <a:ext cx="8153400" cy="20816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r>
              <a:rPr lang="en-US" dirty="0" smtClean="0"/>
              <a:t>“With 99% confidence, our anomaly detector errs on &lt;.01% of benign inputs </a:t>
            </a:r>
            <a:r>
              <a:rPr lang="en-US" dirty="0" smtClean="0">
                <a:solidFill>
                  <a:srgbClr val="DD8047"/>
                </a:solidFill>
              </a:rPr>
              <a:t>drawn from the PageRank distribution</a:t>
            </a:r>
            <a:r>
              <a:rPr lang="en-US" dirty="0" smtClean="0"/>
              <a:t>”.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4538348"/>
            <a:ext cx="8305800" cy="26586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≈ “With 99% confidence, our anomaly detector errs on &lt;.01% of benign inputs </a:t>
            </a:r>
            <a:r>
              <a:rPr lang="en-US" dirty="0">
                <a:solidFill>
                  <a:srgbClr val="DD8047"/>
                </a:solidFill>
              </a:rPr>
              <a:t>seen in practice</a:t>
            </a:r>
            <a:r>
              <a:rPr lang="en-US" dirty="0"/>
              <a:t>”.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4241025" y="3392301"/>
            <a:ext cx="484632" cy="978408"/>
          </a:xfrm>
          <a:prstGeom prst="downArrow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40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31544" y="3175520"/>
            <a:ext cx="5054744" cy="4022768"/>
            <a:chOff x="1961194" y="1930645"/>
            <a:chExt cx="5054744" cy="4022768"/>
          </a:xfrm>
        </p:grpSpPr>
        <p:sp>
          <p:nvSpPr>
            <p:cNvPr id="62" name="Rectangle 61"/>
            <p:cNvSpPr/>
            <p:nvPr/>
          </p:nvSpPr>
          <p:spPr>
            <a:xfrm rot="10800000">
              <a:off x="4718146" y="3107931"/>
              <a:ext cx="430696" cy="2400782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 rot="10800000">
              <a:off x="6094200" y="3525335"/>
              <a:ext cx="430696" cy="198807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Rectangle 99"/>
            <p:cNvSpPr/>
            <p:nvPr/>
          </p:nvSpPr>
          <p:spPr>
            <a:xfrm rot="10800000">
              <a:off x="5635597" y="2333774"/>
              <a:ext cx="430696" cy="3183457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 rot="10800000">
              <a:off x="4259542" y="3922276"/>
              <a:ext cx="430696" cy="1590261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 rot="10800000">
              <a:off x="1961194" y="3525335"/>
              <a:ext cx="430696" cy="1983378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 rot="10800000">
              <a:off x="3801161" y="1930645"/>
              <a:ext cx="430696" cy="3581894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 rot="10800000">
              <a:off x="3341773" y="2792058"/>
              <a:ext cx="430696" cy="2720482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 rot="10800000">
              <a:off x="2880945" y="3271607"/>
              <a:ext cx="430696" cy="2240932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 rot="10800000">
              <a:off x="2421106" y="3922278"/>
              <a:ext cx="430696" cy="1590261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 rot="10800000">
              <a:off x="5176607" y="4208015"/>
              <a:ext cx="430696" cy="1300697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 rot="5400000">
              <a:off x="3393710" y="4717446"/>
              <a:ext cx="1340690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/>
                <a:t>g</a:t>
              </a:r>
              <a:r>
                <a:rPr lang="en-US" dirty="0" smtClean="0"/>
                <a:t>oogle.com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 rot="5400000">
              <a:off x="3863135" y="4652829"/>
              <a:ext cx="1340690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patriots.com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 rot="5400000">
              <a:off x="2810747" y="4611685"/>
              <a:ext cx="1590261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/>
                <a:t>w</a:t>
              </a:r>
              <a:r>
                <a:rPr lang="en-US" dirty="0" smtClean="0"/>
                <a:t>ikipedia.org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 rot="5400000">
              <a:off x="2625146" y="4881559"/>
              <a:ext cx="1015296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  <a:r>
                <a:rPr lang="en-US" dirty="0" smtClean="0"/>
                <a:t>sk.com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 rot="5400000">
              <a:off x="1927220" y="4554827"/>
              <a:ext cx="1479831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/>
                <a:t>s</a:t>
              </a:r>
              <a:r>
                <a:rPr lang="en-US" dirty="0" smtClean="0"/>
                <a:t>eahawks.com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 rot="5400000">
              <a:off x="4480422" y="4872549"/>
              <a:ext cx="967508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nn.com</a:t>
              </a:r>
              <a:endParaRPr lang="en-US" dirty="0"/>
            </a:p>
          </p:txBody>
        </p:sp>
        <p:sp>
          <p:nvSpPr>
            <p:cNvPr id="97" name="Rectangle 96"/>
            <p:cNvSpPr/>
            <p:nvPr/>
          </p:nvSpPr>
          <p:spPr>
            <a:xfrm rot="10800000">
              <a:off x="6563155" y="4391043"/>
              <a:ext cx="430696" cy="1123202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 rot="5400000">
              <a:off x="5189793" y="4534653"/>
              <a:ext cx="1439482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  <a:r>
                <a:rPr lang="en-US" dirty="0" smtClean="0"/>
                <a:t>acebook.com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 rot="5400000">
              <a:off x="4774378" y="4927592"/>
              <a:ext cx="1340690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  <a:r>
                <a:rPr lang="en-US" dirty="0" smtClean="0"/>
                <a:t>rxiv.org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5400000">
              <a:off x="1547375" y="5098402"/>
              <a:ext cx="1340690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/>
                <a:t>n</a:t>
              </a:r>
              <a:r>
                <a:rPr lang="en-US" dirty="0" smtClean="0"/>
                <a:t>pr.org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 rot="5400000">
              <a:off x="5680380" y="5069982"/>
              <a:ext cx="1340690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it.edu</a:t>
              </a:r>
              <a:endParaRPr lang="en-US" dirty="0"/>
            </a:p>
          </p:txBody>
        </p:sp>
        <p:sp>
          <p:nvSpPr>
            <p:cNvPr id="105" name="TextBox 104"/>
            <p:cNvSpPr txBox="1"/>
            <p:nvPr/>
          </p:nvSpPr>
          <p:spPr>
            <a:xfrm rot="5400000">
              <a:off x="6160927" y="5020295"/>
              <a:ext cx="1340690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blp.de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without explicit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8000" y="1600200"/>
            <a:ext cx="8269091" cy="11813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37" name="Group 36"/>
          <p:cNvGrpSpPr/>
          <p:nvPr/>
        </p:nvGrpSpPr>
        <p:grpSpPr>
          <a:xfrm>
            <a:off x="54714" y="1569781"/>
            <a:ext cx="4963763" cy="2673518"/>
            <a:chOff x="1278461" y="1622585"/>
            <a:chExt cx="6185502" cy="3331556"/>
          </a:xfrm>
        </p:grpSpPr>
        <p:cxnSp>
          <p:nvCxnSpPr>
            <p:cNvPr id="38" name="Straight Arrow Connector 37"/>
            <p:cNvCxnSpPr>
              <a:stCxn id="91" idx="4"/>
              <a:endCxn id="44" idx="1"/>
            </p:cNvCxnSpPr>
            <p:nvPr/>
          </p:nvCxnSpPr>
          <p:spPr>
            <a:xfrm>
              <a:off x="6161798" y="3708228"/>
              <a:ext cx="215862" cy="717578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3190690" y="1622585"/>
              <a:ext cx="246888" cy="246888"/>
            </a:xfrm>
            <a:prstGeom prst="ellipse">
              <a:avLst/>
            </a:prstGeom>
            <a:solidFill>
              <a:schemeClr val="accent1">
                <a:alpha val="78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2193815" y="3703462"/>
              <a:ext cx="150969" cy="150969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4293529" y="3872247"/>
              <a:ext cx="228600" cy="22860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5036506" y="3119775"/>
              <a:ext cx="320040" cy="320040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7354235" y="3890661"/>
              <a:ext cx="109728" cy="109728"/>
            </a:xfrm>
            <a:prstGeom prst="ellipse">
              <a:avLst/>
            </a:prstGeom>
            <a:solidFill>
              <a:schemeClr val="accent1">
                <a:alpha val="31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6355551" y="4403697"/>
              <a:ext cx="150969" cy="150969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7053557" y="2974125"/>
              <a:ext cx="150969" cy="150969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6519283" y="2041819"/>
              <a:ext cx="237744" cy="237744"/>
            </a:xfrm>
            <a:prstGeom prst="ellipse">
              <a:avLst/>
            </a:prstGeom>
            <a:solidFill>
              <a:schemeClr val="accent1">
                <a:alpha val="78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5058616" y="1862595"/>
              <a:ext cx="192024" cy="192024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595572" y="4803172"/>
              <a:ext cx="150969" cy="150969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1278461" y="2503365"/>
              <a:ext cx="109728" cy="109728"/>
            </a:xfrm>
            <a:prstGeom prst="ellipse">
              <a:avLst/>
            </a:prstGeom>
            <a:solidFill>
              <a:schemeClr val="accent1">
                <a:alpha val="31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4" name="Straight Arrow Connector 73"/>
            <p:cNvCxnSpPr>
              <a:stCxn id="73" idx="6"/>
              <a:endCxn id="39" idx="3"/>
            </p:cNvCxnSpPr>
            <p:nvPr/>
          </p:nvCxnSpPr>
          <p:spPr>
            <a:xfrm flipV="1">
              <a:off x="1388189" y="1833317"/>
              <a:ext cx="1838657" cy="724912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73" idx="5"/>
              <a:endCxn id="40" idx="1"/>
            </p:cNvCxnSpPr>
            <p:nvPr/>
          </p:nvCxnSpPr>
          <p:spPr>
            <a:xfrm>
              <a:off x="1372120" y="2597024"/>
              <a:ext cx="843804" cy="1128547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40" idx="5"/>
              <a:endCxn id="72" idx="2"/>
            </p:cNvCxnSpPr>
            <p:nvPr/>
          </p:nvCxnSpPr>
          <p:spPr>
            <a:xfrm>
              <a:off x="2322675" y="3832322"/>
              <a:ext cx="1272897" cy="1046335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2355827" y="3809448"/>
              <a:ext cx="1948746" cy="168786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41" idx="6"/>
              <a:endCxn id="42" idx="3"/>
            </p:cNvCxnSpPr>
            <p:nvPr/>
          </p:nvCxnSpPr>
          <p:spPr>
            <a:xfrm flipV="1">
              <a:off x="4522129" y="3392946"/>
              <a:ext cx="561246" cy="593601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73" idx="5"/>
              <a:endCxn id="92" idx="2"/>
            </p:cNvCxnSpPr>
            <p:nvPr/>
          </p:nvCxnSpPr>
          <p:spPr>
            <a:xfrm>
              <a:off x="1372120" y="2597024"/>
              <a:ext cx="2468393" cy="385400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42" idx="2"/>
              <a:endCxn id="92" idx="5"/>
            </p:cNvCxnSpPr>
            <p:nvPr/>
          </p:nvCxnSpPr>
          <p:spPr>
            <a:xfrm flipH="1" flipV="1">
              <a:off x="4074660" y="3079411"/>
              <a:ext cx="961846" cy="200384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40" idx="7"/>
              <a:endCxn id="39" idx="3"/>
            </p:cNvCxnSpPr>
            <p:nvPr/>
          </p:nvCxnSpPr>
          <p:spPr>
            <a:xfrm flipV="1">
              <a:off x="2322675" y="1833317"/>
              <a:ext cx="904171" cy="1892254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H="1" flipV="1">
              <a:off x="3330594" y="1770903"/>
              <a:ext cx="543072" cy="1115929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42" idx="0"/>
              <a:endCxn id="47" idx="4"/>
            </p:cNvCxnSpPr>
            <p:nvPr/>
          </p:nvCxnSpPr>
          <p:spPr>
            <a:xfrm flipH="1" flipV="1">
              <a:off x="5154628" y="2054619"/>
              <a:ext cx="41898" cy="1065156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42" idx="6"/>
              <a:endCxn id="46" idx="3"/>
            </p:cNvCxnSpPr>
            <p:nvPr/>
          </p:nvCxnSpPr>
          <p:spPr>
            <a:xfrm flipV="1">
              <a:off x="5356546" y="2244746"/>
              <a:ext cx="1197554" cy="1035049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47" idx="6"/>
              <a:endCxn id="46" idx="2"/>
            </p:cNvCxnSpPr>
            <p:nvPr/>
          </p:nvCxnSpPr>
          <p:spPr>
            <a:xfrm>
              <a:off x="5250640" y="1958607"/>
              <a:ext cx="1268643" cy="202084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43" idx="0"/>
              <a:endCxn id="45" idx="5"/>
            </p:cNvCxnSpPr>
            <p:nvPr/>
          </p:nvCxnSpPr>
          <p:spPr>
            <a:xfrm flipH="1" flipV="1">
              <a:off x="7182417" y="3102985"/>
              <a:ext cx="226682" cy="787676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42" idx="5"/>
              <a:endCxn id="91" idx="2"/>
            </p:cNvCxnSpPr>
            <p:nvPr/>
          </p:nvCxnSpPr>
          <p:spPr>
            <a:xfrm>
              <a:off x="5309677" y="3392946"/>
              <a:ext cx="737821" cy="200982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91" idx="7"/>
              <a:endCxn id="45" idx="3"/>
            </p:cNvCxnSpPr>
            <p:nvPr/>
          </p:nvCxnSpPr>
          <p:spPr>
            <a:xfrm flipV="1">
              <a:off x="6242620" y="3102985"/>
              <a:ext cx="833046" cy="410121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43" idx="3"/>
              <a:endCxn id="44" idx="6"/>
            </p:cNvCxnSpPr>
            <p:nvPr/>
          </p:nvCxnSpPr>
          <p:spPr>
            <a:xfrm flipH="1">
              <a:off x="6506520" y="3984320"/>
              <a:ext cx="863784" cy="494862"/>
            </a:xfrm>
            <a:prstGeom prst="straightConnector1">
              <a:avLst/>
            </a:prstGeom>
            <a:ln>
              <a:headEnd type="stealth" w="med" len="lg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41" idx="3"/>
              <a:endCxn id="72" idx="6"/>
            </p:cNvCxnSpPr>
            <p:nvPr/>
          </p:nvCxnSpPr>
          <p:spPr>
            <a:xfrm flipH="1">
              <a:off x="3746541" y="4067369"/>
              <a:ext cx="580466" cy="811288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/>
            <p:nvPr/>
          </p:nvSpPr>
          <p:spPr>
            <a:xfrm>
              <a:off x="6047498" y="3479628"/>
              <a:ext cx="228600" cy="22860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3840513" y="2845264"/>
              <a:ext cx="274320" cy="274320"/>
            </a:xfrm>
            <a:prstGeom prst="ellipse">
              <a:avLst/>
            </a:prstGeom>
            <a:solidFill>
              <a:schemeClr val="accent1">
                <a:alpha val="78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3" name="Straight Arrow Connector 92"/>
            <p:cNvCxnSpPr>
              <a:stCxn id="45" idx="2"/>
              <a:endCxn id="42" idx="6"/>
            </p:cNvCxnSpPr>
            <p:nvPr/>
          </p:nvCxnSpPr>
          <p:spPr>
            <a:xfrm flipH="1">
              <a:off x="5356546" y="3049610"/>
              <a:ext cx="1697011" cy="230185"/>
            </a:xfrm>
            <a:prstGeom prst="straightConnector1">
              <a:avLst/>
            </a:prstGeom>
            <a:ln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Down Arrow 93"/>
          <p:cNvSpPr/>
          <p:nvPr/>
        </p:nvSpPr>
        <p:spPr>
          <a:xfrm rot="18880968">
            <a:off x="3227468" y="3663797"/>
            <a:ext cx="484632" cy="978408"/>
          </a:xfrm>
          <a:prstGeom prst="downArrow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236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Detectors need to be tuned!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96777" y="2608246"/>
            <a:ext cx="11339" cy="3254644"/>
          </a:xfrm>
          <a:prstGeom prst="straightConnector1">
            <a:avLst/>
          </a:prstGeom>
          <a:ln w="381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608116" y="5862890"/>
            <a:ext cx="4036911" cy="0"/>
          </a:xfrm>
          <a:prstGeom prst="straightConnector1">
            <a:avLst/>
          </a:prstGeom>
          <a:ln w="381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37971" y="5998975"/>
            <a:ext cx="28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Aggressiveness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 rot="16200000">
            <a:off x="798774" y="3874395"/>
            <a:ext cx="28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Benign Error Rate</a:t>
            </a:r>
            <a:endParaRPr lang="en-US" sz="2400" dirty="0"/>
          </a:p>
        </p:txBody>
      </p:sp>
      <p:sp>
        <p:nvSpPr>
          <p:cNvPr id="15" name="Freeform 14"/>
          <p:cNvSpPr/>
          <p:nvPr/>
        </p:nvSpPr>
        <p:spPr>
          <a:xfrm rot="21250027">
            <a:off x="2494711" y="3220617"/>
            <a:ext cx="3719401" cy="2421856"/>
          </a:xfrm>
          <a:custGeom>
            <a:avLst/>
            <a:gdLst>
              <a:gd name="connsiteX0" fmla="*/ 0 w 3719401"/>
              <a:gd name="connsiteY0" fmla="*/ 2347426 h 2421856"/>
              <a:gd name="connsiteX1" fmla="*/ 1700946 w 3719401"/>
              <a:gd name="connsiteY1" fmla="*/ 2279385 h 2421856"/>
              <a:gd name="connsiteX2" fmla="*/ 2415343 w 3719401"/>
              <a:gd name="connsiteY2" fmla="*/ 1054641 h 2421856"/>
              <a:gd name="connsiteX3" fmla="*/ 2732853 w 3719401"/>
              <a:gd name="connsiteY3" fmla="*/ 374228 h 2421856"/>
              <a:gd name="connsiteX4" fmla="*/ 3719401 w 3719401"/>
              <a:gd name="connsiteY4" fmla="*/ 0 h 2421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19401" h="2421856">
                <a:moveTo>
                  <a:pt x="0" y="2347426"/>
                </a:moveTo>
                <a:cubicBezTo>
                  <a:pt x="649194" y="2421137"/>
                  <a:pt x="1298389" y="2494849"/>
                  <a:pt x="1700946" y="2279385"/>
                </a:cubicBezTo>
                <a:cubicBezTo>
                  <a:pt x="2103503" y="2063921"/>
                  <a:pt x="2243359" y="1372167"/>
                  <a:pt x="2415343" y="1054641"/>
                </a:cubicBezTo>
                <a:cubicBezTo>
                  <a:pt x="2587328" y="737115"/>
                  <a:pt x="2515510" y="550001"/>
                  <a:pt x="2732853" y="374228"/>
                </a:cubicBezTo>
                <a:cubicBezTo>
                  <a:pt x="2950196" y="198455"/>
                  <a:pt x="3719401" y="0"/>
                  <a:pt x="3719401" y="0"/>
                </a:cubicBezTo>
              </a:path>
            </a:pathLst>
          </a:custGeom>
          <a:ln w="50800">
            <a:solidFill>
              <a:srgbClr val="0080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solidFill>
                <a:schemeClr val="accent2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930609" y="2721792"/>
            <a:ext cx="0" cy="3126089"/>
          </a:xfrm>
          <a:prstGeom prst="straightConnector1">
            <a:avLst/>
          </a:prstGeom>
          <a:ln w="76200">
            <a:solidFill>
              <a:schemeClr val="tx2">
                <a:alpha val="48000"/>
              </a:schemeClr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920031" y="2736801"/>
            <a:ext cx="0" cy="3126089"/>
          </a:xfrm>
          <a:prstGeom prst="straightConnector1">
            <a:avLst/>
          </a:prstGeom>
          <a:ln w="76200">
            <a:solidFill>
              <a:schemeClr val="tx2">
                <a:alpha val="48000"/>
              </a:schemeClr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98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70992E-7 -3.39658E-6 L 0.21695 0.003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9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328E-6 -2.63767E-6 L -0.06722 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PageRank Markov Chain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67" idx="0"/>
            <a:endCxn id="31" idx="1"/>
          </p:cNvCxnSpPr>
          <p:nvPr/>
        </p:nvCxnSpPr>
        <p:spPr>
          <a:xfrm>
            <a:off x="6282646" y="4157644"/>
            <a:ext cx="254676" cy="946178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350353" y="2300601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353477" y="4381478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453192" y="4550264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96169" y="3797792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7513897" y="4568677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515213" y="5081713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7213219" y="3652141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678946" y="2719835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218278" y="2540611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3755234" y="5481188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438123" y="3181381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>
            <a:stCxn id="36" idx="6"/>
            <a:endCxn id="26" idx="3"/>
          </p:cNvCxnSpPr>
          <p:nvPr/>
        </p:nvCxnSpPr>
        <p:spPr>
          <a:xfrm flipV="1">
            <a:off x="1589092" y="2429461"/>
            <a:ext cx="1783370" cy="827405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6" idx="5"/>
            <a:endCxn id="27" idx="1"/>
          </p:cNvCxnSpPr>
          <p:nvPr/>
        </p:nvCxnSpPr>
        <p:spPr>
          <a:xfrm>
            <a:off x="1566983" y="3310241"/>
            <a:ext cx="808603" cy="109334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5"/>
            <a:endCxn id="35" idx="2"/>
          </p:cNvCxnSpPr>
          <p:nvPr/>
        </p:nvCxnSpPr>
        <p:spPr>
          <a:xfrm>
            <a:off x="2482337" y="4510338"/>
            <a:ext cx="1272897" cy="1046335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515489" y="4487464"/>
            <a:ext cx="1948746" cy="16878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8" idx="6"/>
            <a:endCxn id="29" idx="3"/>
          </p:cNvCxnSpPr>
          <p:nvPr/>
        </p:nvCxnSpPr>
        <p:spPr>
          <a:xfrm flipV="1">
            <a:off x="4604161" y="3926652"/>
            <a:ext cx="614117" cy="699097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6" idx="5"/>
            <a:endCxn id="68" idx="2"/>
          </p:cNvCxnSpPr>
          <p:nvPr/>
        </p:nvCxnSpPr>
        <p:spPr>
          <a:xfrm>
            <a:off x="1566983" y="3310241"/>
            <a:ext cx="2433193" cy="288525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9" idx="2"/>
            <a:endCxn id="68" idx="5"/>
          </p:cNvCxnSpPr>
          <p:nvPr/>
        </p:nvCxnSpPr>
        <p:spPr>
          <a:xfrm flipH="1" flipV="1">
            <a:off x="4129036" y="3652141"/>
            <a:ext cx="1067133" cy="22113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7" idx="7"/>
            <a:endCxn id="26" idx="3"/>
          </p:cNvCxnSpPr>
          <p:nvPr/>
        </p:nvCxnSpPr>
        <p:spPr>
          <a:xfrm flipV="1">
            <a:off x="2482337" y="2429461"/>
            <a:ext cx="890125" cy="1974126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3490256" y="2448919"/>
            <a:ext cx="543072" cy="1115929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9" idx="0"/>
            <a:endCxn id="34" idx="4"/>
          </p:cNvCxnSpPr>
          <p:nvPr/>
        </p:nvCxnSpPr>
        <p:spPr>
          <a:xfrm flipV="1">
            <a:off x="5271654" y="2691580"/>
            <a:ext cx="22109" cy="1106212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9" idx="6"/>
            <a:endCxn id="33" idx="3"/>
          </p:cNvCxnSpPr>
          <p:nvPr/>
        </p:nvCxnSpPr>
        <p:spPr>
          <a:xfrm flipV="1">
            <a:off x="5347138" y="2848695"/>
            <a:ext cx="1353917" cy="1024582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4" idx="6"/>
            <a:endCxn id="33" idx="2"/>
          </p:cNvCxnSpPr>
          <p:nvPr/>
        </p:nvCxnSpPr>
        <p:spPr>
          <a:xfrm>
            <a:off x="5369247" y="2616096"/>
            <a:ext cx="1309699" cy="179224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0" idx="0"/>
            <a:endCxn id="32" idx="5"/>
          </p:cNvCxnSpPr>
          <p:nvPr/>
        </p:nvCxnSpPr>
        <p:spPr>
          <a:xfrm flipH="1" flipV="1">
            <a:off x="7342079" y="3781001"/>
            <a:ext cx="247303" cy="787676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9" idx="5"/>
            <a:endCxn id="67" idx="2"/>
          </p:cNvCxnSpPr>
          <p:nvPr/>
        </p:nvCxnSpPr>
        <p:spPr>
          <a:xfrm>
            <a:off x="5325029" y="3926652"/>
            <a:ext cx="882132" cy="306477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7" idx="7"/>
            <a:endCxn id="32" idx="3"/>
          </p:cNvCxnSpPr>
          <p:nvPr/>
        </p:nvCxnSpPr>
        <p:spPr>
          <a:xfrm flipV="1">
            <a:off x="6336021" y="3781001"/>
            <a:ext cx="899307" cy="398752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0" idx="3"/>
            <a:endCxn id="31" idx="6"/>
          </p:cNvCxnSpPr>
          <p:nvPr/>
        </p:nvCxnSpPr>
        <p:spPr>
          <a:xfrm flipH="1">
            <a:off x="6666182" y="4697537"/>
            <a:ext cx="869824" cy="459661"/>
          </a:xfrm>
          <a:prstGeom prst="straightConnector1">
            <a:avLst/>
          </a:prstGeom>
          <a:ln>
            <a:headEnd type="stealth" w="med" len="lg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8" idx="3"/>
            <a:endCxn id="35" idx="6"/>
          </p:cNvCxnSpPr>
          <p:nvPr/>
        </p:nvCxnSpPr>
        <p:spPr>
          <a:xfrm flipH="1">
            <a:off x="3906203" y="4679124"/>
            <a:ext cx="569098" cy="877549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6207161" y="4157644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4000176" y="3523281"/>
            <a:ext cx="150969" cy="150969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105316" y="30501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948183" y="3493094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70" name="Straight Arrow Connector 69"/>
          <p:cNvCxnSpPr>
            <a:stCxn id="32" idx="2"/>
            <a:endCxn id="29" idx="6"/>
          </p:cNvCxnSpPr>
          <p:nvPr/>
        </p:nvCxnSpPr>
        <p:spPr>
          <a:xfrm flipH="1">
            <a:off x="5347138" y="3727626"/>
            <a:ext cx="1866081" cy="145651"/>
          </a:xfrm>
          <a:prstGeom prst="straightConnector1">
            <a:avLst/>
          </a:prstGeom>
          <a:ln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3272813" y="2203519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1362778" y="3141105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2305021" y="4343073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4404981" y="4471877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148248" y="3702558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7155040" y="3598957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7443867" y="4468558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155040" y="3590410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6120421" y="4079257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1365231" y="3131281"/>
            <a:ext cx="274320" cy="27432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526728"/>
            <a:ext cx="8153400" cy="1175175"/>
          </a:xfrm>
        </p:spPr>
        <p:txBody>
          <a:bodyPr>
            <a:normAutofit/>
          </a:bodyPr>
          <a:lstStyle/>
          <a:p>
            <a:r>
              <a:rPr lang="en-US" sz="2500" dirty="0" smtClean="0"/>
              <a:t>Surfer process converges to a </a:t>
            </a:r>
            <a:r>
              <a:rPr lang="en-US" sz="2500" dirty="0" smtClean="0">
                <a:solidFill>
                  <a:srgbClr val="DD8047"/>
                </a:solidFill>
              </a:rPr>
              <a:t>unique stationary distribution</a:t>
            </a:r>
            <a:r>
              <a:rPr lang="en-US" sz="2500" dirty="0" smtClean="0"/>
              <a:t>.</a:t>
            </a:r>
          </a:p>
        </p:txBody>
      </p:sp>
      <p:sp>
        <p:nvSpPr>
          <p:cNvPr id="59" name="Content Placeholder 3"/>
          <p:cNvSpPr txBox="1">
            <a:spLocks/>
          </p:cNvSpPr>
          <p:nvPr/>
        </p:nvSpPr>
        <p:spPr>
          <a:xfrm>
            <a:off x="602601" y="5860413"/>
            <a:ext cx="8153400" cy="117517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Run for long enough and take the page you land on as a sample. </a:t>
            </a:r>
            <a:r>
              <a:rPr lang="en-US" sz="2400" dirty="0"/>
              <a:t>T</a:t>
            </a:r>
            <a:r>
              <a:rPr lang="en-US" sz="2400" dirty="0" smtClean="0"/>
              <a:t>he distribution of this sample will be ~ PageRank.</a:t>
            </a:r>
          </a:p>
        </p:txBody>
      </p:sp>
    </p:spTree>
    <p:extLst>
      <p:ext uri="{BB962C8B-B14F-4D97-AF65-F5344CB8AC3E}">
        <p14:creationId xmlns:p14="http://schemas.microsoft.com/office/powerpoint/2010/main" val="121958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346 -0.18828 " pathEditMode="relative" ptsTypes="AA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5787E-6 2.8856E-6 L -0.20963 0.13594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90" y="67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3157E-6 -1.12474E-6 L 0.10195 0.17542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89" y="87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96 0.01853 " pathEditMode="relative" ptsTypes="AA">
                                      <p:cBhvr>
                                        <p:cTn id="3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146 -0.11247 " pathEditMode="relative" ptsTypes="AA">
                                      <p:cBhvr>
                                        <p:cTn id="4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3887E-6 1.96251E-6 L -0.08145 0.1127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1" y="56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0577E-6 1.92085E-6 L 0.03196 0.12705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8" y="6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95 -0.12798 " pathEditMode="relative" ptsTypes="AA">
                                      <p:cBhvr>
                                        <p:cTn id="6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253 0.07151 " pathEditMode="relative" ptsTypes="AA">
                                      <p:cBhvr>
                                        <p:cTn id="7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681 -0.05647 " pathEditMode="relative" ptsTypes="AA">
                                      <p:cBhvr>
                                        <p:cTn id="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0"/>
                            </p:stCondLst>
                            <p:childTnLst>
                              <p:par>
                                <p:cTn id="8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3157E-6 2.98542E-7 L 0.28378 0.05253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89" y="26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2" grpId="2" animBg="1"/>
      <p:bldP spid="74" grpId="0" animBg="1"/>
      <p:bldP spid="74" grpId="1" animBg="1"/>
      <p:bldP spid="74" grpId="2" animBg="1"/>
      <p:bldP spid="75" grpId="0" animBg="1"/>
      <p:bldP spid="75" grpId="1" animBg="1"/>
      <p:bldP spid="75" grpId="2" animBg="1"/>
      <p:bldP spid="87" grpId="0" animBg="1"/>
      <p:bldP spid="87" grpId="1" animBg="1"/>
      <p:bldP spid="87" grpId="2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PageRank by a random walk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96278"/>
            <a:ext cx="8153400" cy="4098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dirty="0" smtClean="0"/>
              <a:t>Immediately gives a valid sampling procedure:</a:t>
            </a:r>
          </a:p>
          <a:p>
            <a:r>
              <a:rPr lang="en-US" sz="2700" dirty="0" smtClean="0"/>
              <a:t>Simulate random walk for n steps. Select the page you land on.</a:t>
            </a:r>
          </a:p>
          <a:p>
            <a:endParaRPr lang="en-US" sz="2700" dirty="0" smtClean="0"/>
          </a:p>
          <a:p>
            <a:pPr marL="0" indent="0">
              <a:buNone/>
            </a:pPr>
            <a:r>
              <a:rPr lang="en-US" sz="2700" dirty="0" smtClean="0"/>
              <a:t>But:</a:t>
            </a:r>
          </a:p>
          <a:p>
            <a:r>
              <a:rPr lang="en-US" sz="2700" dirty="0" smtClean="0">
                <a:solidFill>
                  <a:srgbClr val="DD8047"/>
                </a:solidFill>
              </a:rPr>
              <a:t>Need a fairly large </a:t>
            </a:r>
            <a:r>
              <a:rPr lang="en-US" sz="2700" dirty="0">
                <a:solidFill>
                  <a:srgbClr val="DD8047"/>
                </a:solidFill>
              </a:rPr>
              <a:t>number of steps </a:t>
            </a:r>
            <a:r>
              <a:rPr lang="en-US" sz="2700" dirty="0" smtClean="0">
                <a:solidFill>
                  <a:srgbClr val="DD8047"/>
                </a:solidFill>
              </a:rPr>
              <a:t>(</a:t>
            </a:r>
            <a:r>
              <a:rPr lang="en-US" sz="2700" dirty="0">
                <a:solidFill>
                  <a:srgbClr val="DD8047"/>
                </a:solidFill>
              </a:rPr>
              <a:t>≈ 100 – 200) to get an acceptably accurate sample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76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Truncating the PageRank </a:t>
            </a:r>
            <a:r>
              <a:rPr lang="en-US" dirty="0"/>
              <a:t>walk</a:t>
            </a:r>
          </a:p>
        </p:txBody>
      </p:sp>
      <p:sp>
        <p:nvSpPr>
          <p:cNvPr id="57" name="Content Placeholder 3"/>
          <p:cNvSpPr txBox="1">
            <a:spLocks/>
          </p:cNvSpPr>
          <p:nvPr/>
        </p:nvSpPr>
        <p:spPr>
          <a:xfrm>
            <a:off x="612648" y="1930086"/>
            <a:ext cx="8153400" cy="145898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500" dirty="0" smtClean="0"/>
              <a:t>Observe Pattern for Movement:</a:t>
            </a:r>
          </a:p>
          <a:p>
            <a:r>
              <a:rPr lang="en-US" sz="2500" dirty="0" smtClean="0"/>
              <a:t>Move = </a:t>
            </a:r>
            <a:r>
              <a:rPr lang="en-US" sz="2500" dirty="0" smtClean="0">
                <a:solidFill>
                  <a:schemeClr val="accent1"/>
                </a:solidFill>
              </a:rPr>
              <a:t>M </a:t>
            </a:r>
            <a:r>
              <a:rPr lang="en-US" sz="2500" dirty="0" smtClean="0">
                <a:solidFill>
                  <a:srgbClr val="000000"/>
                </a:solidFill>
              </a:rPr>
              <a:t>(probability 85%)</a:t>
            </a:r>
            <a:endParaRPr lang="en-US" sz="2500" dirty="0" smtClean="0">
              <a:solidFill>
                <a:schemeClr val="accent1"/>
              </a:solidFill>
            </a:endParaRPr>
          </a:p>
          <a:p>
            <a:r>
              <a:rPr lang="en-US" sz="2500" dirty="0" smtClean="0"/>
              <a:t>Jump = </a:t>
            </a:r>
            <a:r>
              <a:rPr lang="en-US" sz="2500" dirty="0" smtClean="0">
                <a:solidFill>
                  <a:schemeClr val="accent2"/>
                </a:solidFill>
              </a:rPr>
              <a:t>J </a:t>
            </a:r>
            <a:r>
              <a:rPr lang="en-US" sz="2500" dirty="0" smtClean="0">
                <a:solidFill>
                  <a:srgbClr val="000000"/>
                </a:solidFill>
              </a:rPr>
              <a:t>(probability 15%)</a:t>
            </a:r>
            <a:endParaRPr lang="en-US" sz="25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8" name="Content Placeholder 3"/>
          <p:cNvSpPr txBox="1">
            <a:spLocks/>
          </p:cNvSpPr>
          <p:nvPr/>
        </p:nvSpPr>
        <p:spPr>
          <a:xfrm>
            <a:off x="612648" y="4130284"/>
            <a:ext cx="7059391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JMMJMMMMMMJ</a:t>
            </a:r>
            <a:r>
              <a:rPr lang="en-US" dirty="0" smtClean="0">
                <a:solidFill>
                  <a:schemeClr val="accent1"/>
                </a:solidFill>
              </a:rPr>
              <a:t>MM</a:t>
            </a:r>
            <a:r>
              <a:rPr lang="en-US" dirty="0" smtClean="0">
                <a:solidFill>
                  <a:schemeClr val="accent2"/>
                </a:solidFill>
              </a:rPr>
              <a:t>J</a:t>
            </a:r>
            <a:r>
              <a:rPr lang="en-US" dirty="0" smtClean="0">
                <a:solidFill>
                  <a:schemeClr val="accent1"/>
                </a:solidFill>
              </a:rPr>
              <a:t>MMMMMMMMM</a:t>
            </a:r>
            <a:r>
              <a:rPr lang="en-US" dirty="0" smtClean="0">
                <a:solidFill>
                  <a:schemeClr val="accent2"/>
                </a:solidFill>
              </a:rPr>
              <a:t>J</a:t>
            </a:r>
            <a:r>
              <a:rPr lang="en-US" dirty="0" smtClean="0">
                <a:solidFill>
                  <a:schemeClr val="accent1"/>
                </a:solidFill>
              </a:rPr>
              <a:t>M</a:t>
            </a:r>
            <a:r>
              <a:rPr lang="en-US" dirty="0" smtClean="0">
                <a:solidFill>
                  <a:schemeClr val="accent2"/>
                </a:solidFill>
              </a:rPr>
              <a:t>J</a:t>
            </a:r>
            <a:endParaRPr lang="en-US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9" name="Content Placeholder 3"/>
          <p:cNvSpPr txBox="1">
            <a:spLocks/>
          </p:cNvSpPr>
          <p:nvPr/>
        </p:nvSpPr>
        <p:spPr>
          <a:xfrm>
            <a:off x="612648" y="4130287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J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0" name="Content Placeholder 3"/>
          <p:cNvSpPr txBox="1">
            <a:spLocks/>
          </p:cNvSpPr>
          <p:nvPr/>
        </p:nvSpPr>
        <p:spPr>
          <a:xfrm>
            <a:off x="755221" y="4130287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M</a:t>
            </a:r>
          </a:p>
        </p:txBody>
      </p:sp>
      <p:sp>
        <p:nvSpPr>
          <p:cNvPr id="61" name="Content Placeholder 3"/>
          <p:cNvSpPr txBox="1">
            <a:spLocks/>
          </p:cNvSpPr>
          <p:nvPr/>
        </p:nvSpPr>
        <p:spPr>
          <a:xfrm>
            <a:off x="1033563" y="4128023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M</a:t>
            </a:r>
          </a:p>
        </p:txBody>
      </p:sp>
      <p:sp>
        <p:nvSpPr>
          <p:cNvPr id="62" name="Content Placeholder 3"/>
          <p:cNvSpPr txBox="1">
            <a:spLocks/>
          </p:cNvSpPr>
          <p:nvPr/>
        </p:nvSpPr>
        <p:spPr>
          <a:xfrm>
            <a:off x="1327980" y="4128023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J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3" name="Content Placeholder 3"/>
          <p:cNvSpPr txBox="1">
            <a:spLocks/>
          </p:cNvSpPr>
          <p:nvPr/>
        </p:nvSpPr>
        <p:spPr>
          <a:xfrm>
            <a:off x="1464972" y="4125762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M</a:t>
            </a:r>
          </a:p>
        </p:txBody>
      </p:sp>
      <p:sp>
        <p:nvSpPr>
          <p:cNvPr id="64" name="Content Placeholder 3"/>
          <p:cNvSpPr txBox="1">
            <a:spLocks/>
          </p:cNvSpPr>
          <p:nvPr/>
        </p:nvSpPr>
        <p:spPr>
          <a:xfrm>
            <a:off x="1749452" y="4123501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M</a:t>
            </a:r>
          </a:p>
        </p:txBody>
      </p:sp>
      <p:sp>
        <p:nvSpPr>
          <p:cNvPr id="65" name="Content Placeholder 3"/>
          <p:cNvSpPr txBox="1">
            <a:spLocks/>
          </p:cNvSpPr>
          <p:nvPr/>
        </p:nvSpPr>
        <p:spPr>
          <a:xfrm>
            <a:off x="2036202" y="4123501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M</a:t>
            </a:r>
          </a:p>
        </p:txBody>
      </p:sp>
      <p:sp>
        <p:nvSpPr>
          <p:cNvPr id="66" name="Content Placeholder 3"/>
          <p:cNvSpPr txBox="1">
            <a:spLocks/>
          </p:cNvSpPr>
          <p:nvPr/>
        </p:nvSpPr>
        <p:spPr>
          <a:xfrm>
            <a:off x="2315099" y="4121240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M</a:t>
            </a:r>
          </a:p>
        </p:txBody>
      </p:sp>
      <p:sp>
        <p:nvSpPr>
          <p:cNvPr id="67" name="Content Placeholder 3"/>
          <p:cNvSpPr txBox="1">
            <a:spLocks/>
          </p:cNvSpPr>
          <p:nvPr/>
        </p:nvSpPr>
        <p:spPr>
          <a:xfrm>
            <a:off x="2604491" y="4120429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M</a:t>
            </a:r>
          </a:p>
        </p:txBody>
      </p:sp>
      <p:sp>
        <p:nvSpPr>
          <p:cNvPr id="68" name="Content Placeholder 3"/>
          <p:cNvSpPr txBox="1">
            <a:spLocks/>
          </p:cNvSpPr>
          <p:nvPr/>
        </p:nvSpPr>
        <p:spPr>
          <a:xfrm>
            <a:off x="2883388" y="4120429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M</a:t>
            </a:r>
          </a:p>
        </p:txBody>
      </p:sp>
      <p:sp>
        <p:nvSpPr>
          <p:cNvPr id="69" name="Content Placeholder 3"/>
          <p:cNvSpPr txBox="1">
            <a:spLocks/>
          </p:cNvSpPr>
          <p:nvPr/>
        </p:nvSpPr>
        <p:spPr>
          <a:xfrm>
            <a:off x="3167868" y="4130287"/>
            <a:ext cx="357945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J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0" name="Content Placeholder 3"/>
          <p:cNvSpPr txBox="1">
            <a:spLocks/>
          </p:cNvSpPr>
          <p:nvPr/>
        </p:nvSpPr>
        <p:spPr>
          <a:xfrm>
            <a:off x="7130326" y="4130287"/>
            <a:ext cx="1601734" cy="64850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J</a:t>
            </a:r>
            <a:r>
              <a:rPr lang="en-US" dirty="0" smtClean="0">
                <a:solidFill>
                  <a:schemeClr val="accent1"/>
                </a:solidFill>
              </a:rPr>
              <a:t>MMMM</a:t>
            </a: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443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9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2" dur="indefinite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5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8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1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6176 0 " pathEditMode="relative" ptsTypes="AA">
                                      <p:cBhvr>
                                        <p:cTn id="11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6" presetClass="emp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8" grpId="1"/>
      <p:bldP spid="58" grpId="2"/>
      <p:bldP spid="59" grpId="0"/>
      <p:bldP spid="59" grpId="1"/>
      <p:bldP spid="59" grpId="2"/>
      <p:bldP spid="60" grpId="0"/>
      <p:bldP spid="60" grpId="1"/>
      <p:bldP spid="60" grpId="2"/>
      <p:bldP spid="61" grpId="0"/>
      <p:bldP spid="61" grpId="1"/>
      <p:bldP spid="61" grpId="2"/>
      <p:bldP spid="62" grpId="0"/>
      <p:bldP spid="62" grpId="1"/>
      <p:bldP spid="62" grpId="2"/>
      <p:bldP spid="63" grpId="0"/>
      <p:bldP spid="63" grpId="1"/>
      <p:bldP spid="63" grpId="2"/>
      <p:bldP spid="64" grpId="0"/>
      <p:bldP spid="64" grpId="1"/>
      <p:bldP spid="64" grpId="2"/>
      <p:bldP spid="65" grpId="0"/>
      <p:bldP spid="65" grpId="1"/>
      <p:bldP spid="65" grpId="2"/>
      <p:bldP spid="66" grpId="0"/>
      <p:bldP spid="66" grpId="1"/>
      <p:bldP spid="66" grpId="2"/>
      <p:bldP spid="67" grpId="0"/>
      <p:bldP spid="67" grpId="1"/>
      <p:bldP spid="67" grpId="2"/>
      <p:bldP spid="68" grpId="0"/>
      <p:bldP spid="68" grpId="1"/>
      <p:bldP spid="68" grpId="2"/>
      <p:bldP spid="69" grpId="0"/>
      <p:bldP spid="69" grpId="1"/>
      <p:bldP spid="69" grpId="2"/>
      <p:bldP spid="70" grpId="0"/>
      <p:bldP spid="70" grpId="1"/>
      <p:bldP spid="70" grpId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Fortuna’s final algorithm</a:t>
            </a:r>
            <a:endParaRPr lang="en-US" dirty="0"/>
          </a:p>
        </p:txBody>
      </p:sp>
      <p:sp>
        <p:nvSpPr>
          <p:cNvPr id="70" name="Content Placeholder 3"/>
          <p:cNvSpPr txBox="1">
            <a:spLocks/>
          </p:cNvSpPr>
          <p:nvPr/>
        </p:nvSpPr>
        <p:spPr>
          <a:xfrm>
            <a:off x="3379476" y="2100511"/>
            <a:ext cx="2057071" cy="79772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solidFill>
                  <a:schemeClr val="accent2"/>
                </a:solidFill>
              </a:rPr>
              <a:t>J</a:t>
            </a:r>
            <a:r>
              <a:rPr lang="en-US" sz="4000" dirty="0" smtClean="0">
                <a:solidFill>
                  <a:schemeClr val="accent1"/>
                </a:solidFill>
              </a:rPr>
              <a:t>MMMM</a:t>
            </a: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612648" y="2982202"/>
            <a:ext cx="8153400" cy="172138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Wingdings" charset="2"/>
              <a:buAutoNum type="arabicPlain"/>
            </a:pPr>
            <a:r>
              <a:rPr lang="en-US" dirty="0" smtClean="0"/>
              <a:t>Flips 85% biased coin </a:t>
            </a:r>
            <a:r>
              <a:rPr lang="en-US" dirty="0"/>
              <a:t>n</a:t>
            </a:r>
            <a:r>
              <a:rPr lang="en-US" dirty="0" smtClean="0"/>
              <a:t> times until a </a:t>
            </a:r>
            <a:r>
              <a:rPr lang="en-US" dirty="0" smtClean="0">
                <a:solidFill>
                  <a:srgbClr val="DD8047"/>
                </a:solidFill>
              </a:rPr>
              <a:t>J</a:t>
            </a:r>
            <a:r>
              <a:rPr lang="en-US" dirty="0" smtClean="0"/>
              <a:t> comes up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 smtClean="0"/>
              <a:t>Choose a random page and take (n-1) walk steps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 smtClean="0"/>
              <a:t>Takes fewer than 7 steps on average!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260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Fortuna Implementation</a:t>
            </a:r>
            <a:endParaRPr lang="en-US" dirty="0"/>
          </a:p>
        </p:txBody>
      </p:sp>
      <p:sp>
        <p:nvSpPr>
          <p:cNvPr id="57" name="Content Placeholder 3"/>
          <p:cNvSpPr txBox="1">
            <a:spLocks/>
          </p:cNvSpPr>
          <p:nvPr/>
        </p:nvSpPr>
        <p:spPr>
          <a:xfrm>
            <a:off x="612648" y="1567694"/>
            <a:ext cx="8153400" cy="155087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Simple, parallelized Python (700 lines of code)</a:t>
            </a:r>
          </a:p>
          <a:p>
            <a:r>
              <a:rPr lang="en-US" sz="2500" dirty="0" smtClean="0"/>
              <a:t>Random jumps implemented using a publically available index of  Common Crawls URL collection (2.3 billion URLs)</a:t>
            </a:r>
          </a:p>
        </p:txBody>
      </p:sp>
      <p:sp>
        <p:nvSpPr>
          <p:cNvPr id="21" name="Content Placeholder 3"/>
          <p:cNvSpPr txBox="1">
            <a:spLocks/>
          </p:cNvSpPr>
          <p:nvPr/>
        </p:nvSpPr>
        <p:spPr>
          <a:xfrm>
            <a:off x="714707" y="5865604"/>
            <a:ext cx="8153400" cy="11071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chemeClr val="accent2"/>
                </a:solidFill>
              </a:rPr>
              <a:t>10’s of thousands of samples in just a few </a:t>
            </a:r>
            <a:r>
              <a:rPr lang="en-US" sz="3200" dirty="0">
                <a:solidFill>
                  <a:schemeClr val="accent2"/>
                </a:solidFill>
              </a:rPr>
              <a:t>hours.</a:t>
            </a:r>
          </a:p>
          <a:p>
            <a:pPr marL="0" indent="0">
              <a:buNone/>
            </a:pPr>
            <a:endParaRPr lang="en-US" sz="25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077584" y="2993821"/>
            <a:ext cx="6962219" cy="2492990"/>
          </a:xfrm>
          <a:prstGeom prst="rect">
            <a:avLst/>
          </a:prstGeom>
          <a:solidFill>
            <a:schemeClr val="bg2">
              <a:alpha val="3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def random_walk(url, walk_length, bias=0.15):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N       = </a:t>
            </a:r>
            <a:r>
              <a:rPr lang="en-US" sz="1200" b="1" dirty="0" smtClean="0">
                <a:latin typeface="Courier New"/>
                <a:cs typeface="Courier New"/>
              </a:rPr>
              <a:t>0</a:t>
            </a:r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    while True: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try: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            html_links,soup = get_html_links(url, url, log)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            </a:t>
            </a:r>
            <a:r>
              <a:rPr lang="en-US" sz="1200" b="1" dirty="0">
                <a:latin typeface="Courier New"/>
                <a:cs typeface="Courier New"/>
              </a:rPr>
              <a:t>if (N &gt;= walk_length):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                return get_format_files(soup, url, opts.file_format, log)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            url = random.choice(html_links)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        except Exception as e: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            log.exception("Caught Exception:%s" %type(e))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            url                 = get_random_url_from_server()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        N += 1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    return []</a:t>
            </a:r>
            <a:endParaRPr lang="en-US" sz="12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079529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Anomaly Detectors Tested</a:t>
            </a:r>
            <a:endParaRPr lang="en-US" dirty="0"/>
          </a:p>
        </p:txBody>
      </p:sp>
      <p:sp>
        <p:nvSpPr>
          <p:cNvPr id="21" name="Content Placeholder 3"/>
          <p:cNvSpPr txBox="1">
            <a:spLocks/>
          </p:cNvSpPr>
          <p:nvPr/>
        </p:nvSpPr>
        <p:spPr>
          <a:xfrm>
            <a:off x="612648" y="1732727"/>
            <a:ext cx="8153400" cy="381264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dirty="0" smtClean="0"/>
              <a:t>Sound </a:t>
            </a:r>
            <a:r>
              <a:rPr lang="en-US" sz="2500" dirty="0"/>
              <a:t>Input Filter Generation for Integer Overflow </a:t>
            </a:r>
            <a:r>
              <a:rPr lang="en-US" sz="2500" dirty="0" smtClean="0"/>
              <a:t>Errors:</a:t>
            </a:r>
          </a:p>
          <a:p>
            <a:pPr marL="0" indent="0">
              <a:buNone/>
            </a:pPr>
            <a:r>
              <a:rPr lang="en-US" sz="2500" dirty="0">
                <a:solidFill>
                  <a:schemeClr val="accent2"/>
                </a:solidFill>
              </a:rPr>
              <a:t>	</a:t>
            </a:r>
            <a:r>
              <a:rPr lang="en-US" sz="2500" dirty="0" smtClean="0">
                <a:solidFill>
                  <a:schemeClr val="accent2"/>
                </a:solidFill>
              </a:rPr>
              <a:t>SIFT Detector: .011% </a:t>
            </a:r>
            <a:r>
              <a:rPr lang="en-US" sz="2500" dirty="0" smtClean="0">
                <a:solidFill>
                  <a:schemeClr val="accent2"/>
                </a:solidFill>
              </a:rPr>
              <a:t>error (0 errors overall)</a:t>
            </a:r>
            <a:endParaRPr lang="en-US" sz="25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5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2500" dirty="0"/>
              <a:t>Automatic Input </a:t>
            </a:r>
            <a:r>
              <a:rPr lang="en-US" sz="2500" dirty="0" smtClean="0"/>
              <a:t>Rectification:</a:t>
            </a:r>
          </a:p>
          <a:p>
            <a:pPr marL="0" indent="0">
              <a:buNone/>
            </a:pPr>
            <a:r>
              <a:rPr lang="en-US" sz="2500" dirty="0"/>
              <a:t>	</a:t>
            </a:r>
            <a:r>
              <a:rPr lang="en-US" sz="2500" dirty="0" smtClean="0">
                <a:solidFill>
                  <a:schemeClr val="accent2"/>
                </a:solidFill>
              </a:rPr>
              <a:t>SOAP Detector: </a:t>
            </a:r>
            <a:r>
              <a:rPr lang="en-US" sz="2500" dirty="0" smtClean="0">
                <a:solidFill>
                  <a:schemeClr val="accent2"/>
                </a:solidFill>
              </a:rPr>
              <a:t>0.48</a:t>
            </a:r>
            <a:r>
              <a:rPr lang="en-US" sz="2500" dirty="0" smtClean="0">
                <a:solidFill>
                  <a:schemeClr val="accent2"/>
                </a:solidFill>
              </a:rPr>
              <a:t>% for PNG, 1.99% for JPEG </a:t>
            </a:r>
          </a:p>
          <a:p>
            <a:pPr marL="0" indent="0">
              <a:buNone/>
            </a:pPr>
            <a:endParaRPr lang="en-US" sz="25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2500" dirty="0"/>
              <a:t>Detection and </a:t>
            </a:r>
            <a:r>
              <a:rPr lang="en-US" sz="2500" dirty="0" smtClean="0"/>
              <a:t>Analysis </a:t>
            </a:r>
            <a:r>
              <a:rPr lang="en-US" sz="2500" dirty="0"/>
              <a:t>of </a:t>
            </a:r>
            <a:r>
              <a:rPr lang="en-US" sz="2500" dirty="0" smtClean="0"/>
              <a:t>Drive-by</a:t>
            </a:r>
            <a:r>
              <a:rPr lang="en-US" sz="2500" dirty="0"/>
              <a:t>-download </a:t>
            </a:r>
            <a:r>
              <a:rPr lang="en-US" sz="2500" dirty="0" smtClean="0"/>
              <a:t>Attacks </a:t>
            </a:r>
            <a:r>
              <a:rPr lang="en-US" sz="2500" dirty="0"/>
              <a:t>and </a:t>
            </a:r>
            <a:r>
              <a:rPr lang="en-US" sz="2500" dirty="0" smtClean="0"/>
              <a:t>Malicious JavaScript Code</a:t>
            </a:r>
            <a:r>
              <a:rPr lang="en-US" sz="2500" dirty="0" smtClean="0"/>
              <a:t>: </a:t>
            </a:r>
            <a:r>
              <a:rPr lang="en-US" sz="2500" dirty="0">
                <a:solidFill>
                  <a:srgbClr val="DD8047"/>
                </a:solidFill>
              </a:rPr>
              <a:t>JSAND </a:t>
            </a:r>
            <a:r>
              <a:rPr lang="en-US" sz="2500" dirty="0" smtClean="0">
                <a:solidFill>
                  <a:srgbClr val="DD8047"/>
                </a:solidFill>
              </a:rPr>
              <a:t>Detector</a:t>
            </a:r>
            <a:endParaRPr lang="en-US" sz="2500" dirty="0" smtClean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12648" y="5831523"/>
            <a:ext cx="8153400" cy="102647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dirty="0" smtClean="0">
                <a:solidFill>
                  <a:schemeClr val="accent1"/>
                </a:solidFill>
              </a:rPr>
              <a:t>Tight bounds with high confidence: can be reproduced over and over from different sample sets.</a:t>
            </a:r>
          </a:p>
        </p:txBody>
      </p:sp>
    </p:spTree>
    <p:extLst>
      <p:ext uri="{BB962C8B-B14F-4D97-AF65-F5344CB8AC3E}">
        <p14:creationId xmlns:p14="http://schemas.microsoft.com/office/powerpoint/2010/main" val="3267076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benefits of Fortuna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2611575"/>
            <a:ext cx="8153400" cy="3263280"/>
          </a:xfrm>
        </p:spPr>
        <p:txBody>
          <a:bodyPr>
            <a:normAutofit/>
          </a:bodyPr>
          <a:lstStyle/>
          <a:p>
            <a:r>
              <a:rPr lang="en-US" dirty="0" smtClean="0"/>
              <a:t>Adaptable to local networks </a:t>
            </a:r>
          </a:p>
          <a:p>
            <a:r>
              <a:rPr lang="en-US" dirty="0" smtClean="0"/>
              <a:t>Does not require any data besides a web index</a:t>
            </a:r>
          </a:p>
          <a:p>
            <a:r>
              <a:rPr lang="en-US" dirty="0" smtClean="0"/>
              <a:t>PageRank naturally incorporates changes over time</a:t>
            </a:r>
          </a:p>
        </p:txBody>
      </p:sp>
    </p:spTree>
    <p:extLst>
      <p:ext uri="{BB962C8B-B14F-4D97-AF65-F5344CB8AC3E}">
        <p14:creationId xmlns:p14="http://schemas.microsoft.com/office/powerpoint/2010/main" val="2313960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web data we obtain: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4280787"/>
            <a:ext cx="8153400" cy="13822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3200" dirty="0" smtClean="0"/>
              <a:t>Getting both speed and quality is very </a:t>
            </a:r>
            <a:r>
              <a:rPr lang="en-US" sz="3200" dirty="0" smtClean="0">
                <a:solidFill>
                  <a:srgbClr val="DD8047"/>
                </a:solidFill>
              </a:rPr>
              <a:t>possible</a:t>
            </a:r>
            <a:r>
              <a:rPr lang="en-US" sz="3200" dirty="0" smtClean="0"/>
              <a:t>.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"/>
          </p:nvPr>
        </p:nvSpPr>
        <p:spPr>
          <a:xfrm>
            <a:off x="601616" y="2025146"/>
            <a:ext cx="8153400" cy="1694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Samples need to be: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sz="3200" dirty="0" smtClean="0"/>
              <a:t>Cheap to generate/collect.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sz="3200" dirty="0" smtClean="0"/>
              <a:t>Representative of typical input data.</a:t>
            </a:r>
          </a:p>
        </p:txBody>
      </p:sp>
    </p:spTree>
    <p:extLst>
      <p:ext uri="{BB962C8B-B14F-4D97-AF65-F5344CB8AC3E}">
        <p14:creationId xmlns:p14="http://schemas.microsoft.com/office/powerpoint/2010/main" val="4190220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towards rigorous testing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8890682">
            <a:off x="1885527" y="3572776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46385" y="1957200"/>
            <a:ext cx="3470670" cy="1553328"/>
            <a:chOff x="762778" y="2999032"/>
            <a:chExt cx="3470670" cy="1553328"/>
          </a:xfrm>
          <a:effectLst/>
        </p:grpSpPr>
        <p:sp>
          <p:nvSpPr>
            <p:cNvPr id="7" name="Rectangle 6"/>
            <p:cNvSpPr/>
            <p:nvPr/>
          </p:nvSpPr>
          <p:spPr>
            <a:xfrm rot="10800000">
              <a:off x="76277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 rot="10800000">
              <a:off x="1053034" y="3192310"/>
              <a:ext cx="275710" cy="13600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 rot="10800000">
              <a:off x="1343289" y="4373660"/>
              <a:ext cx="275710" cy="17869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10800000">
              <a:off x="1633544" y="4197262"/>
              <a:ext cx="275710" cy="35509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>
              <a:off x="1924875" y="4300187"/>
              <a:ext cx="275710" cy="25217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>
              <a:off x="2215131" y="4415910"/>
              <a:ext cx="275710" cy="13644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 rot="10800000">
              <a:off x="2505386" y="3462522"/>
              <a:ext cx="275710" cy="108983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 rot="10800000">
              <a:off x="2795641" y="3934854"/>
              <a:ext cx="275710" cy="61750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 rot="10800000">
              <a:off x="3086972" y="2999032"/>
              <a:ext cx="275710" cy="155332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 rot="10800000">
              <a:off x="3377228" y="3329093"/>
              <a:ext cx="275710" cy="1223263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10800000">
              <a:off x="3667483" y="3598975"/>
              <a:ext cx="275710" cy="953382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 rot="10800000">
              <a:off x="395773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 rot="18890682">
            <a:off x="1602972" y="3599391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" name="TextBox 19"/>
          <p:cNvSpPr txBox="1"/>
          <p:nvPr/>
        </p:nvSpPr>
        <p:spPr>
          <a:xfrm rot="18890682">
            <a:off x="953673" y="3636018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1" name="TextBox 20"/>
          <p:cNvSpPr txBox="1"/>
          <p:nvPr/>
        </p:nvSpPr>
        <p:spPr>
          <a:xfrm rot="18890682">
            <a:off x="1059680" y="3736269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2" name="TextBox 21"/>
          <p:cNvSpPr txBox="1"/>
          <p:nvPr/>
        </p:nvSpPr>
        <p:spPr>
          <a:xfrm rot="18890682">
            <a:off x="393849" y="3733283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3" name="TextBox 22"/>
          <p:cNvSpPr txBox="1"/>
          <p:nvPr/>
        </p:nvSpPr>
        <p:spPr>
          <a:xfrm rot="18890682">
            <a:off x="2933138" y="3641735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4" name="TextBox 23"/>
          <p:cNvSpPr txBox="1"/>
          <p:nvPr/>
        </p:nvSpPr>
        <p:spPr>
          <a:xfrm rot="18890682">
            <a:off x="1964013" y="3615606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5" name="TextBox 24"/>
          <p:cNvSpPr txBox="1"/>
          <p:nvPr/>
        </p:nvSpPr>
        <p:spPr>
          <a:xfrm rot="18890682">
            <a:off x="3307362" y="3426680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6" name="TextBox 25"/>
          <p:cNvSpPr txBox="1"/>
          <p:nvPr/>
        </p:nvSpPr>
        <p:spPr>
          <a:xfrm rot="18890682">
            <a:off x="443462" y="3536776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7" name="TextBox 26"/>
          <p:cNvSpPr txBox="1"/>
          <p:nvPr/>
        </p:nvSpPr>
        <p:spPr>
          <a:xfrm rot="18890682">
            <a:off x="3355329" y="3693725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39964" y="1877909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Inputs</a:t>
            </a:r>
          </a:p>
        </p:txBody>
      </p:sp>
      <p:sp>
        <p:nvSpPr>
          <p:cNvPr id="29" name="TextBox 28"/>
          <p:cNvSpPr txBox="1"/>
          <p:nvPr/>
        </p:nvSpPr>
        <p:spPr>
          <a:xfrm rot="18890682">
            <a:off x="6089099" y="3567731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5049957" y="1877909"/>
            <a:ext cx="3470670" cy="1627574"/>
            <a:chOff x="4966350" y="2919741"/>
            <a:chExt cx="3470670" cy="1627574"/>
          </a:xfrm>
        </p:grpSpPr>
        <p:sp>
          <p:nvSpPr>
            <p:cNvPr id="31" name="Rectangle 30"/>
            <p:cNvSpPr/>
            <p:nvPr/>
          </p:nvSpPr>
          <p:spPr>
            <a:xfrm rot="10800000">
              <a:off x="4966350" y="4192216"/>
              <a:ext cx="275710" cy="35509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 rot="10800000">
              <a:off x="5256606" y="3282065"/>
              <a:ext cx="275710" cy="12652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 rot="10800000">
              <a:off x="5546861" y="4368615"/>
              <a:ext cx="275710" cy="17869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 rot="10800000">
              <a:off x="5837116" y="4115749"/>
              <a:ext cx="275710" cy="43156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 rot="10800000">
              <a:off x="6128447" y="4295142"/>
              <a:ext cx="275710" cy="25217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 rot="10800000">
              <a:off x="6418703" y="4410865"/>
              <a:ext cx="275710" cy="13644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 rot="10800000">
              <a:off x="6708958" y="3329093"/>
              <a:ext cx="275710" cy="121822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 rot="10800000">
              <a:off x="6999213" y="4110703"/>
              <a:ext cx="275710" cy="43661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 rot="10800000">
              <a:off x="7290544" y="2919741"/>
              <a:ext cx="275710" cy="162757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 rot="10800000">
              <a:off x="7580800" y="3117391"/>
              <a:ext cx="275710" cy="142991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 rot="10800000">
              <a:off x="7871055" y="3694686"/>
              <a:ext cx="275710" cy="852625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 rot="10800000">
              <a:off x="8161310" y="4110703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3" name="TextBox 42"/>
          <p:cNvSpPr txBox="1"/>
          <p:nvPr/>
        </p:nvSpPr>
        <p:spPr>
          <a:xfrm rot="18890682">
            <a:off x="5806544" y="3594346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4" name="TextBox 43"/>
          <p:cNvSpPr txBox="1"/>
          <p:nvPr/>
        </p:nvSpPr>
        <p:spPr>
          <a:xfrm rot="18890682">
            <a:off x="5157245" y="3630973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5" name="TextBox 44"/>
          <p:cNvSpPr txBox="1"/>
          <p:nvPr/>
        </p:nvSpPr>
        <p:spPr>
          <a:xfrm rot="18890682">
            <a:off x="5263252" y="3731224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6" name="TextBox 45"/>
          <p:cNvSpPr txBox="1"/>
          <p:nvPr/>
        </p:nvSpPr>
        <p:spPr>
          <a:xfrm rot="18890682">
            <a:off x="4597421" y="3728238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7" name="TextBox 46"/>
          <p:cNvSpPr txBox="1"/>
          <p:nvPr/>
        </p:nvSpPr>
        <p:spPr>
          <a:xfrm rot="18890682">
            <a:off x="7136710" y="3636690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8" name="TextBox 47"/>
          <p:cNvSpPr txBox="1"/>
          <p:nvPr/>
        </p:nvSpPr>
        <p:spPr>
          <a:xfrm rot="18890682">
            <a:off x="6167585" y="3610561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9" name="TextBox 48"/>
          <p:cNvSpPr txBox="1"/>
          <p:nvPr/>
        </p:nvSpPr>
        <p:spPr>
          <a:xfrm rot="18890682">
            <a:off x="7510934" y="3421635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0" name="TextBox 49"/>
          <p:cNvSpPr txBox="1"/>
          <p:nvPr/>
        </p:nvSpPr>
        <p:spPr>
          <a:xfrm rot="18890682">
            <a:off x="4647034" y="3531731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1" name="TextBox 50"/>
          <p:cNvSpPr txBox="1"/>
          <p:nvPr/>
        </p:nvSpPr>
        <p:spPr>
          <a:xfrm rot="18890682">
            <a:off x="7558901" y="3688680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843536" y="1872864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Testing Inputs</a:t>
            </a:r>
          </a:p>
        </p:txBody>
      </p:sp>
      <p:sp>
        <p:nvSpPr>
          <p:cNvPr id="53" name="TextBox 52"/>
          <p:cNvSpPr txBox="1"/>
          <p:nvPr/>
        </p:nvSpPr>
        <p:spPr>
          <a:xfrm rot="18890682">
            <a:off x="2171445" y="3793280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4" name="TextBox 53"/>
          <p:cNvSpPr txBox="1"/>
          <p:nvPr/>
        </p:nvSpPr>
        <p:spPr>
          <a:xfrm rot="18890682">
            <a:off x="1790197" y="3877513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5" name="TextBox 54"/>
          <p:cNvSpPr txBox="1"/>
          <p:nvPr/>
        </p:nvSpPr>
        <p:spPr>
          <a:xfrm rot="18890682">
            <a:off x="6393992" y="3776945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6" name="TextBox 55"/>
          <p:cNvSpPr txBox="1"/>
          <p:nvPr/>
        </p:nvSpPr>
        <p:spPr>
          <a:xfrm rot="18890682">
            <a:off x="6012744" y="3861178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332655" y="4820687"/>
            <a:ext cx="28862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DD8047"/>
                </a:solidFill>
              </a:rPr>
              <a:t>Thanks!</a:t>
            </a:r>
          </a:p>
        </p:txBody>
      </p:sp>
      <p:sp>
        <p:nvSpPr>
          <p:cNvPr id="3" name="Rectangle 2"/>
          <p:cNvSpPr/>
          <p:nvPr/>
        </p:nvSpPr>
        <p:spPr>
          <a:xfrm>
            <a:off x="3154958" y="5057219"/>
            <a:ext cx="312165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1/</a:t>
            </a:r>
            <a:r>
              <a:rPr lang="en-US" sz="3200" dirty="0" err="1">
                <a:solidFill>
                  <a:srgbClr val="000000"/>
                </a:solidFill>
              </a:rPr>
              <a:t>εlog</a:t>
            </a:r>
            <a:r>
              <a:rPr lang="en-US" sz="3200" dirty="0">
                <a:solidFill>
                  <a:srgbClr val="000000"/>
                </a:solidFill>
              </a:rPr>
              <a:t>(1/</a:t>
            </a:r>
            <a:r>
              <a:rPr lang="en-US" sz="3200" dirty="0" err="1">
                <a:solidFill>
                  <a:srgbClr val="000000"/>
                </a:solidFill>
              </a:rPr>
              <a:t>δ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5834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Requires accurate error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62673" y="1548693"/>
            <a:ext cx="8153400" cy="4495800"/>
          </a:xfrm>
        </p:spPr>
        <p:txBody>
          <a:bodyPr/>
          <a:lstStyle/>
          <a:p>
            <a:r>
              <a:rPr lang="en-US" sz="2800" dirty="0" smtClean="0"/>
              <a:t>Shooting for very low error rates in practice: </a:t>
            </a:r>
            <a:r>
              <a:rPr lang="en-US" sz="2800" dirty="0" smtClean="0">
                <a:solidFill>
                  <a:srgbClr val="008040"/>
                </a:solidFill>
              </a:rPr>
              <a:t>.01%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Cost of false positives is high</a:t>
            </a:r>
          </a:p>
          <a:p>
            <a:pPr marL="0" indent="0">
              <a:buNone/>
            </a:pPr>
            <a:endParaRPr lang="en-US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596777" y="2608246"/>
            <a:ext cx="11339" cy="3254644"/>
          </a:xfrm>
          <a:prstGeom prst="straightConnector1">
            <a:avLst/>
          </a:prstGeom>
          <a:ln w="381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608116" y="5862890"/>
            <a:ext cx="4036911" cy="0"/>
          </a:xfrm>
          <a:prstGeom prst="straightConnector1">
            <a:avLst/>
          </a:prstGeom>
          <a:ln w="381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37971" y="5998975"/>
            <a:ext cx="28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Aggressiveness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798774" y="3874395"/>
            <a:ext cx="28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Benign Error Rate</a:t>
            </a:r>
            <a:endParaRPr lang="en-US" sz="2400" dirty="0"/>
          </a:p>
        </p:txBody>
      </p:sp>
      <p:sp>
        <p:nvSpPr>
          <p:cNvPr id="8" name="Freeform 7"/>
          <p:cNvSpPr/>
          <p:nvPr/>
        </p:nvSpPr>
        <p:spPr>
          <a:xfrm rot="21250027">
            <a:off x="2494711" y="3220617"/>
            <a:ext cx="3719401" cy="2421856"/>
          </a:xfrm>
          <a:custGeom>
            <a:avLst/>
            <a:gdLst>
              <a:gd name="connsiteX0" fmla="*/ 0 w 3719401"/>
              <a:gd name="connsiteY0" fmla="*/ 2347426 h 2421856"/>
              <a:gd name="connsiteX1" fmla="*/ 1700946 w 3719401"/>
              <a:gd name="connsiteY1" fmla="*/ 2279385 h 2421856"/>
              <a:gd name="connsiteX2" fmla="*/ 2415343 w 3719401"/>
              <a:gd name="connsiteY2" fmla="*/ 1054641 h 2421856"/>
              <a:gd name="connsiteX3" fmla="*/ 2732853 w 3719401"/>
              <a:gd name="connsiteY3" fmla="*/ 374228 h 2421856"/>
              <a:gd name="connsiteX4" fmla="*/ 3719401 w 3719401"/>
              <a:gd name="connsiteY4" fmla="*/ 0 h 2421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19401" h="2421856">
                <a:moveTo>
                  <a:pt x="0" y="2347426"/>
                </a:moveTo>
                <a:cubicBezTo>
                  <a:pt x="649194" y="2421137"/>
                  <a:pt x="1298389" y="2494849"/>
                  <a:pt x="1700946" y="2279385"/>
                </a:cubicBezTo>
                <a:cubicBezTo>
                  <a:pt x="2103503" y="2063921"/>
                  <a:pt x="2243359" y="1372167"/>
                  <a:pt x="2415343" y="1054641"/>
                </a:cubicBezTo>
                <a:cubicBezTo>
                  <a:pt x="2587328" y="737115"/>
                  <a:pt x="2515510" y="550001"/>
                  <a:pt x="2732853" y="374228"/>
                </a:cubicBezTo>
                <a:cubicBezTo>
                  <a:pt x="2950196" y="198455"/>
                  <a:pt x="3719401" y="0"/>
                  <a:pt x="3719401" y="0"/>
                </a:cubicBezTo>
              </a:path>
            </a:pathLst>
          </a:custGeom>
          <a:ln w="50800">
            <a:solidFill>
              <a:srgbClr val="0080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solidFill>
                <a:schemeClr val="accent2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307689" y="2736801"/>
            <a:ext cx="0" cy="3126089"/>
          </a:xfrm>
          <a:prstGeom prst="straightConnector1">
            <a:avLst/>
          </a:prstGeom>
          <a:ln w="76200">
            <a:solidFill>
              <a:schemeClr val="tx2">
                <a:alpha val="48000"/>
              </a:schemeClr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11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error </a:t>
            </a:r>
            <a:r>
              <a:rPr lang="en-US" dirty="0"/>
              <a:t>r</a:t>
            </a:r>
            <a:r>
              <a:rPr lang="en-US" dirty="0" smtClean="0"/>
              <a:t>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79644" y="5137871"/>
            <a:ext cx="80819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Estimated Error Rate: </a:t>
            </a:r>
          </a:p>
          <a:p>
            <a:r>
              <a:rPr lang="en-US" sz="2600" dirty="0"/>
              <a:t>	(# </a:t>
            </a:r>
            <a:r>
              <a:rPr lang="en-US" sz="2600" dirty="0">
                <a:solidFill>
                  <a:schemeClr val="accent2"/>
                </a:solidFill>
              </a:rPr>
              <a:t>falsely rejected </a:t>
            </a:r>
            <a:r>
              <a:rPr lang="en-US" sz="2600" dirty="0"/>
              <a:t>inputs)/(# </a:t>
            </a:r>
            <a:r>
              <a:rPr lang="en-US" sz="2600" dirty="0">
                <a:solidFill>
                  <a:schemeClr val="accent1"/>
                </a:solidFill>
              </a:rPr>
              <a:t>total</a:t>
            </a:r>
            <a:r>
              <a:rPr lang="en-US" sz="2600" dirty="0"/>
              <a:t> inputs)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858848" y="3253156"/>
            <a:ext cx="0" cy="104530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085864" y="2682633"/>
            <a:ext cx="1342292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18094" y="2313301"/>
            <a:ext cx="1211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75F55"/>
                </a:solidFill>
              </a:rPr>
              <a:t>Pass</a:t>
            </a:r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5400000">
            <a:off x="3423195" y="3820718"/>
            <a:ext cx="1211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75F55"/>
                </a:solidFill>
              </a:rPr>
              <a:t>Reject</a:t>
            </a:r>
            <a:endParaRPr lang="en-US" dirty="0">
              <a:solidFill>
                <a:srgbClr val="775F55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-326030" y="2610157"/>
            <a:ext cx="3036385" cy="275297"/>
            <a:chOff x="-238109" y="2668771"/>
            <a:chExt cx="3036385" cy="275297"/>
          </a:xfrm>
        </p:grpSpPr>
        <p:sp>
          <p:nvSpPr>
            <p:cNvPr id="38" name="Oval 37"/>
            <p:cNvSpPr/>
            <p:nvPr/>
          </p:nvSpPr>
          <p:spPr>
            <a:xfrm>
              <a:off x="2478563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2090467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1702371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1314275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926179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538083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149987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-238109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2774463" y="2246925"/>
            <a:ext cx="2237154" cy="9085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Anomaly Detector</a:t>
            </a:r>
            <a:endParaRPr lang="en-US" sz="2800" dirty="0"/>
          </a:p>
        </p:txBody>
      </p:sp>
      <p:sp>
        <p:nvSpPr>
          <p:cNvPr id="56" name="Oval 55"/>
          <p:cNvSpPr/>
          <p:nvPr/>
        </p:nvSpPr>
        <p:spPr>
          <a:xfrm>
            <a:off x="6536343" y="2407336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008456" y="2235399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7413620" y="2694552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7413620" y="2132039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7035460" y="2613693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6686799" y="2832200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7168312" y="3107497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7848251" y="2472508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3905159" y="4310871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3508172" y="4359716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38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repeatCount="10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0.04271 4.07407E-6 " pathEditMode="relative" ptsTypes="AA">
                                      <p:cBhvr>
                                        <p:cTn id="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2"/>
          <p:cNvGrpSpPr/>
          <p:nvPr/>
        </p:nvGrpSpPr>
        <p:grpSpPr>
          <a:xfrm>
            <a:off x="-335194" y="3339791"/>
            <a:ext cx="3036385" cy="275297"/>
            <a:chOff x="-238109" y="2668771"/>
            <a:chExt cx="3036385" cy="275297"/>
          </a:xfrm>
        </p:grpSpPr>
        <p:sp>
          <p:nvSpPr>
            <p:cNvPr id="124" name="Oval 123"/>
            <p:cNvSpPr/>
            <p:nvPr/>
          </p:nvSpPr>
          <p:spPr>
            <a:xfrm>
              <a:off x="2478563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2090467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1702371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1314275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926179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538083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149987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-238109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273517" y="3343327"/>
            <a:ext cx="3036385" cy="275297"/>
            <a:chOff x="-238109" y="2668771"/>
            <a:chExt cx="3036385" cy="275297"/>
          </a:xfrm>
        </p:grpSpPr>
        <p:sp>
          <p:nvSpPr>
            <p:cNvPr id="99" name="Oval 98"/>
            <p:cNvSpPr/>
            <p:nvPr/>
          </p:nvSpPr>
          <p:spPr>
            <a:xfrm>
              <a:off x="2478563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2090467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1702371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1314275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926179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538083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149987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-238109" y="2668771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What’s needed from a test generator?</a:t>
            </a:r>
            <a:endParaRPr lang="en-US" sz="4000" dirty="0"/>
          </a:p>
        </p:txBody>
      </p:sp>
      <p:sp>
        <p:nvSpPr>
          <p:cNvPr id="70" name="Rectangle 69"/>
          <p:cNvSpPr/>
          <p:nvPr/>
        </p:nvSpPr>
        <p:spPr>
          <a:xfrm>
            <a:off x="2765299" y="2973023"/>
            <a:ext cx="2237154" cy="9085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Anomaly Detector</a:t>
            </a:r>
            <a:endParaRPr lang="en-US" sz="2800" dirty="0"/>
          </a:p>
        </p:txBody>
      </p:sp>
      <p:sp>
        <p:nvSpPr>
          <p:cNvPr id="78" name="Oval 77"/>
          <p:cNvSpPr/>
          <p:nvPr/>
        </p:nvSpPr>
        <p:spPr>
          <a:xfrm>
            <a:off x="11561267" y="3051186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1977081" y="1837775"/>
            <a:ext cx="1657759" cy="1103902"/>
            <a:chOff x="1745099" y="1690355"/>
            <a:chExt cx="1657759" cy="1103902"/>
          </a:xfrm>
        </p:grpSpPr>
        <p:sp>
          <p:nvSpPr>
            <p:cNvPr id="83" name="Oval 82"/>
            <p:cNvSpPr/>
            <p:nvPr/>
          </p:nvSpPr>
          <p:spPr>
            <a:xfrm>
              <a:off x="2271892" y="2513659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2076731" y="2237623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2411566" y="2233752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2602945" y="2518960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2742619" y="2233752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1907453" y="1958455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2247927" y="1966197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2582762" y="1962326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2913815" y="1962326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1745099" y="1690355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2085573" y="1698097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2420408" y="1694226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2751461" y="1694226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3083145" y="1694498"/>
              <a:ext cx="319713" cy="275297"/>
            </a:xfrm>
            <a:prstGeom prst="ellipse">
              <a:avLst/>
            </a:prstGeom>
            <a:solidFill>
              <a:srgbClr val="00804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Trapezoid 3"/>
          <p:cNvSpPr/>
          <p:nvPr/>
        </p:nvSpPr>
        <p:spPr>
          <a:xfrm rot="10800000">
            <a:off x="-2009900" y="1995875"/>
            <a:ext cx="1712287" cy="991161"/>
          </a:xfrm>
          <a:prstGeom prst="trapezoid">
            <a:avLst>
              <a:gd name="adj" fmla="val 54746"/>
            </a:avLst>
          </a:prstGeom>
          <a:solidFill>
            <a:schemeClr val="accent1">
              <a:alpha val="2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-2252635" y="2989727"/>
            <a:ext cx="2237154" cy="9085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 Case</a:t>
            </a:r>
          </a:p>
          <a:p>
            <a:pPr algn="ctr"/>
            <a:r>
              <a:rPr lang="en-US" sz="2800" dirty="0" smtClean="0"/>
              <a:t>Generator</a:t>
            </a:r>
            <a:endParaRPr lang="en-US" sz="2800" dirty="0"/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3058416" y="3938714"/>
            <a:ext cx="0" cy="104530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 rot="5400000">
            <a:off x="2622763" y="4460916"/>
            <a:ext cx="1211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75F55"/>
                </a:solidFill>
              </a:rPr>
              <a:t>Reject</a:t>
            </a:r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5713438" y="4999965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4448369" y="3938714"/>
            <a:ext cx="0" cy="108335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 rot="5400000">
            <a:off x="4012651" y="4556429"/>
            <a:ext cx="1211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75F55"/>
                </a:solidFill>
              </a:rPr>
              <a:t>Pass</a:t>
            </a:r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6541551" y="5279636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7013664" y="5107699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7040668" y="5485993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6692007" y="5704500"/>
            <a:ext cx="319713" cy="275297"/>
          </a:xfrm>
          <a:prstGeom prst="ellipse">
            <a:avLst/>
          </a:prstGeom>
          <a:solidFill>
            <a:srgbClr val="0080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683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539 0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539 0 " pathEditMode="relative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539 0 " pathEditMode="relative" ptsTypes="AA">
                                      <p:cBhvr>
                                        <p:cTn id="1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539 0 " pathEditMode="relative" ptsTypes="AA">
                                      <p:cBhvr>
                                        <p:cTn id="12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539 0 " pathEditMode="relative" ptsTypes="AA">
                                      <p:cBhvr>
                                        <p:cTn id="1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539 0 " pathEditMode="relative" ptsTypes="AA">
                                      <p:cBhvr>
                                        <p:cTn id="1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539 0 " pathEditMode="relative" ptsTypes="AA">
                                      <p:cBhvr>
                                        <p:cTn id="18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539 0 " pathEditMode="relative" ptsTypes="AA">
                                      <p:cBhvr>
                                        <p:cTn id="20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539 0 " pathEditMode="relative" ptsTypes="AA">
                                      <p:cBhvr>
                                        <p:cTn id="2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0" presetClass="path" presetSubtype="0" repeatCount="5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0.04271 4.07407E-6 " pathEditMode="relative" ptsTypes="AA">
                                      <p:cBhvr>
                                        <p:cTn id="3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2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4" grpId="0" animBg="1"/>
      <p:bldP spid="4" grpId="1" animBg="1"/>
      <p:bldP spid="81" grpId="0" animBg="1"/>
      <p:bldP spid="81" grpId="1" animBg="1"/>
      <p:bldP spid="108" grpId="0"/>
      <p:bldP spid="109" grpId="0" animBg="1"/>
      <p:bldP spid="112" grpId="0"/>
      <p:bldP spid="113" grpId="0" animBg="1"/>
      <p:bldP spid="114" grpId="0" animBg="1"/>
      <p:bldP spid="117" grpId="0" animBg="1"/>
      <p:bldP spid="1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Massive output capability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1817" y="2110511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“</a:t>
            </a:r>
            <a:r>
              <a:rPr lang="en-US" dirty="0">
                <a:solidFill>
                  <a:srgbClr val="000000"/>
                </a:solidFill>
              </a:rPr>
              <a:t>With 99% </a:t>
            </a:r>
            <a:r>
              <a:rPr lang="en-US" dirty="0" smtClean="0">
                <a:solidFill>
                  <a:srgbClr val="000000"/>
                </a:solidFill>
              </a:rPr>
              <a:t>confidence, </a:t>
            </a:r>
            <a:r>
              <a:rPr lang="en-US" dirty="0">
                <a:solidFill>
                  <a:srgbClr val="000000"/>
                </a:solidFill>
              </a:rPr>
              <a:t>estimated error rate accurate to within </a:t>
            </a:r>
            <a:r>
              <a:rPr lang="en-US" sz="2500" dirty="0">
                <a:solidFill>
                  <a:srgbClr val="000000"/>
                </a:solidFill>
              </a:rPr>
              <a:t>.01</a:t>
            </a:r>
            <a:r>
              <a:rPr lang="en-US" sz="2500" dirty="0" smtClean="0">
                <a:solidFill>
                  <a:srgbClr val="000000"/>
                </a:solidFill>
              </a:rPr>
              <a:t>%</a:t>
            </a:r>
            <a:r>
              <a:rPr lang="en-US" dirty="0" smtClean="0">
                <a:solidFill>
                  <a:srgbClr val="000000"/>
                </a:solidFill>
              </a:rPr>
              <a:t>”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Need </a:t>
            </a:r>
            <a:r>
              <a:rPr lang="en-US" dirty="0">
                <a:solidFill>
                  <a:srgbClr val="000000"/>
                </a:solidFill>
              </a:rPr>
              <a:t>≈ 1/</a:t>
            </a:r>
            <a:r>
              <a:rPr lang="en-US" sz="2500" dirty="0" err="1">
                <a:solidFill>
                  <a:srgbClr val="000000"/>
                </a:solidFill>
              </a:rPr>
              <a:t>ε</a:t>
            </a:r>
            <a:r>
              <a:rPr lang="en-US" dirty="0" err="1">
                <a:solidFill>
                  <a:srgbClr val="000000"/>
                </a:solidFill>
              </a:rPr>
              <a:t>log</a:t>
            </a:r>
            <a:r>
              <a:rPr lang="en-US" dirty="0">
                <a:solidFill>
                  <a:srgbClr val="000000"/>
                </a:solidFill>
              </a:rPr>
              <a:t>(1/</a:t>
            </a:r>
            <a:r>
              <a:rPr lang="en-US" sz="2500" dirty="0" err="1">
                <a:solidFill>
                  <a:srgbClr val="000000"/>
                </a:solidFill>
              </a:rPr>
              <a:t>δ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≈ </a:t>
            </a:r>
            <a:r>
              <a:rPr lang="en-US" dirty="0" smtClean="0">
                <a:solidFill>
                  <a:schemeClr val="accent2"/>
                </a:solidFill>
              </a:rPr>
              <a:t>46,000 samples</a:t>
            </a:r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Standard Techniques – </a:t>
            </a:r>
            <a:r>
              <a:rPr lang="en-US" dirty="0" err="1" smtClean="0">
                <a:solidFill>
                  <a:srgbClr val="000000"/>
                </a:solidFill>
              </a:rPr>
              <a:t>Hoeffding</a:t>
            </a:r>
            <a:r>
              <a:rPr lang="en-US" dirty="0" smtClean="0">
                <a:solidFill>
                  <a:srgbClr val="000000"/>
                </a:solidFill>
              </a:rPr>
              <a:t> bounds, etc.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209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Massive output capability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608117" y="2324746"/>
            <a:ext cx="11339" cy="3254644"/>
          </a:xfrm>
          <a:prstGeom prst="straightConnector1">
            <a:avLst/>
          </a:prstGeom>
          <a:ln w="381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619456" y="5579390"/>
            <a:ext cx="4036911" cy="0"/>
          </a:xfrm>
          <a:prstGeom prst="straightConnector1">
            <a:avLst/>
          </a:prstGeom>
          <a:ln w="381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49311" y="5715475"/>
            <a:ext cx="28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Aggressiveness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 rot="16200000">
            <a:off x="810114" y="3590895"/>
            <a:ext cx="28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Benign Error Rate</a:t>
            </a:r>
            <a:endParaRPr lang="en-US" sz="2400" dirty="0"/>
          </a:p>
        </p:txBody>
      </p:sp>
      <p:sp>
        <p:nvSpPr>
          <p:cNvPr id="15" name="Freeform 14"/>
          <p:cNvSpPr/>
          <p:nvPr/>
        </p:nvSpPr>
        <p:spPr>
          <a:xfrm rot="21250027">
            <a:off x="2506051" y="2937117"/>
            <a:ext cx="3719401" cy="2421856"/>
          </a:xfrm>
          <a:custGeom>
            <a:avLst/>
            <a:gdLst>
              <a:gd name="connsiteX0" fmla="*/ 0 w 3719401"/>
              <a:gd name="connsiteY0" fmla="*/ 2347426 h 2421856"/>
              <a:gd name="connsiteX1" fmla="*/ 1700946 w 3719401"/>
              <a:gd name="connsiteY1" fmla="*/ 2279385 h 2421856"/>
              <a:gd name="connsiteX2" fmla="*/ 2415343 w 3719401"/>
              <a:gd name="connsiteY2" fmla="*/ 1054641 h 2421856"/>
              <a:gd name="connsiteX3" fmla="*/ 2732853 w 3719401"/>
              <a:gd name="connsiteY3" fmla="*/ 374228 h 2421856"/>
              <a:gd name="connsiteX4" fmla="*/ 3719401 w 3719401"/>
              <a:gd name="connsiteY4" fmla="*/ 0 h 2421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19401" h="2421856">
                <a:moveTo>
                  <a:pt x="0" y="2347426"/>
                </a:moveTo>
                <a:cubicBezTo>
                  <a:pt x="649194" y="2421137"/>
                  <a:pt x="1298389" y="2494849"/>
                  <a:pt x="1700946" y="2279385"/>
                </a:cubicBezTo>
                <a:cubicBezTo>
                  <a:pt x="2103503" y="2063921"/>
                  <a:pt x="2243359" y="1372167"/>
                  <a:pt x="2415343" y="1054641"/>
                </a:cubicBezTo>
                <a:cubicBezTo>
                  <a:pt x="2587328" y="737115"/>
                  <a:pt x="2515510" y="550001"/>
                  <a:pt x="2732853" y="374228"/>
                </a:cubicBezTo>
                <a:cubicBezTo>
                  <a:pt x="2950196" y="198455"/>
                  <a:pt x="3719401" y="0"/>
                  <a:pt x="3719401" y="0"/>
                </a:cubicBezTo>
              </a:path>
            </a:pathLst>
          </a:custGeom>
          <a:ln w="50800">
            <a:solidFill>
              <a:srgbClr val="0080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solidFill>
                <a:schemeClr val="accent2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941949" y="2438292"/>
            <a:ext cx="0" cy="3126089"/>
          </a:xfrm>
          <a:prstGeom prst="straightConnector1">
            <a:avLst/>
          </a:prstGeom>
          <a:ln w="76200">
            <a:solidFill>
              <a:schemeClr val="tx2">
                <a:alpha val="48000"/>
              </a:schemeClr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886011" y="2441961"/>
            <a:ext cx="0" cy="3126089"/>
          </a:xfrm>
          <a:prstGeom prst="straightConnector1">
            <a:avLst/>
          </a:prstGeom>
          <a:ln w="76200">
            <a:solidFill>
              <a:schemeClr val="tx2">
                <a:alpha val="48000"/>
              </a:schemeClr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791052" y="2438291"/>
            <a:ext cx="0" cy="3126089"/>
          </a:xfrm>
          <a:prstGeom prst="straightConnector1">
            <a:avLst/>
          </a:prstGeom>
          <a:ln w="76200">
            <a:solidFill>
              <a:schemeClr val="tx2">
                <a:alpha val="48000"/>
              </a:schemeClr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669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70992E-7 -3.39658E-6 L 0.21695 0.003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9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0093 L -0.1202 -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1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416E-7 3.47062E-7 L 0.07921 0.0023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0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2) Samples from representative distribution</a:t>
            </a:r>
          </a:p>
        </p:txBody>
      </p:sp>
      <p:sp>
        <p:nvSpPr>
          <p:cNvPr id="4" name="TextBox 3"/>
          <p:cNvSpPr txBox="1"/>
          <p:nvPr/>
        </p:nvSpPr>
        <p:spPr>
          <a:xfrm rot="18890682">
            <a:off x="1892640" y="4250167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853498" y="2634591"/>
            <a:ext cx="3470670" cy="1553328"/>
            <a:chOff x="762778" y="2999032"/>
            <a:chExt cx="3470670" cy="1553328"/>
          </a:xfrm>
          <a:effectLst/>
        </p:grpSpPr>
        <p:sp>
          <p:nvSpPr>
            <p:cNvPr id="5" name="Rectangle 4"/>
            <p:cNvSpPr/>
            <p:nvPr/>
          </p:nvSpPr>
          <p:spPr>
            <a:xfrm rot="10800000">
              <a:off x="76277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 rot="10800000">
              <a:off x="1053034" y="3192310"/>
              <a:ext cx="275710" cy="13600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 rot="10800000">
              <a:off x="1343289" y="4373660"/>
              <a:ext cx="275710" cy="17869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 rot="10800000">
              <a:off x="1633544" y="4197262"/>
              <a:ext cx="275710" cy="35509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 rot="10800000">
              <a:off x="1924875" y="4300187"/>
              <a:ext cx="275710" cy="25217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10800000">
              <a:off x="2215131" y="4415910"/>
              <a:ext cx="275710" cy="13644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>
              <a:off x="2505386" y="3462522"/>
              <a:ext cx="275710" cy="108983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>
              <a:off x="2795641" y="3934854"/>
              <a:ext cx="275710" cy="61750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 rot="10800000">
              <a:off x="3086972" y="2999032"/>
              <a:ext cx="275710" cy="1553328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 rot="10800000">
              <a:off x="3377228" y="3329093"/>
              <a:ext cx="275710" cy="1223263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 rot="10800000">
              <a:off x="3667483" y="3598975"/>
              <a:ext cx="275710" cy="953382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 rot="10800000">
              <a:off x="3957738" y="4115748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 rot="18890682">
            <a:off x="1610085" y="4276782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8" name="TextBox 17"/>
          <p:cNvSpPr txBox="1"/>
          <p:nvPr/>
        </p:nvSpPr>
        <p:spPr>
          <a:xfrm rot="18890682">
            <a:off x="960786" y="4313409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19" name="TextBox 18"/>
          <p:cNvSpPr txBox="1"/>
          <p:nvPr/>
        </p:nvSpPr>
        <p:spPr>
          <a:xfrm rot="18890682">
            <a:off x="1066793" y="4413660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0" name="TextBox 19"/>
          <p:cNvSpPr txBox="1"/>
          <p:nvPr/>
        </p:nvSpPr>
        <p:spPr>
          <a:xfrm rot="18890682">
            <a:off x="400962" y="4410674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1" name="TextBox 20"/>
          <p:cNvSpPr txBox="1"/>
          <p:nvPr/>
        </p:nvSpPr>
        <p:spPr>
          <a:xfrm rot="18890682">
            <a:off x="2940251" y="4319126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2" name="TextBox 21"/>
          <p:cNvSpPr txBox="1"/>
          <p:nvPr/>
        </p:nvSpPr>
        <p:spPr>
          <a:xfrm rot="18890682">
            <a:off x="1971126" y="4292997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3" name="TextBox 22"/>
          <p:cNvSpPr txBox="1"/>
          <p:nvPr/>
        </p:nvSpPr>
        <p:spPr>
          <a:xfrm rot="18890682">
            <a:off x="3314475" y="4104071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4" name="TextBox 23"/>
          <p:cNvSpPr txBox="1"/>
          <p:nvPr/>
        </p:nvSpPr>
        <p:spPr>
          <a:xfrm rot="18890682">
            <a:off x="450575" y="4214167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5" name="TextBox 24"/>
          <p:cNvSpPr txBox="1"/>
          <p:nvPr/>
        </p:nvSpPr>
        <p:spPr>
          <a:xfrm rot="18890682">
            <a:off x="3362442" y="4371116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47077" y="2555300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Inputs</a:t>
            </a:r>
          </a:p>
        </p:txBody>
      </p:sp>
      <p:sp>
        <p:nvSpPr>
          <p:cNvPr id="27" name="TextBox 26"/>
          <p:cNvSpPr txBox="1"/>
          <p:nvPr/>
        </p:nvSpPr>
        <p:spPr>
          <a:xfrm rot="18890682">
            <a:off x="6096212" y="4245122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d</a:t>
            </a:r>
            <a:r>
              <a:rPr lang="en-US" sz="1200" dirty="0" smtClean="0">
                <a:latin typeface="Avenir Light"/>
                <a:cs typeface="Avenir Light"/>
              </a:rPr>
              <a:t>blp.de</a:t>
            </a:r>
            <a:endParaRPr lang="en-US" sz="1200" dirty="0">
              <a:latin typeface="Avenir Light"/>
              <a:cs typeface="Avenir Light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057070" y="2555300"/>
            <a:ext cx="3470670" cy="1627574"/>
            <a:chOff x="4966350" y="2919741"/>
            <a:chExt cx="3470670" cy="1627574"/>
          </a:xfrm>
        </p:grpSpPr>
        <p:sp>
          <p:nvSpPr>
            <p:cNvPr id="28" name="Rectangle 27"/>
            <p:cNvSpPr/>
            <p:nvPr/>
          </p:nvSpPr>
          <p:spPr>
            <a:xfrm rot="10800000">
              <a:off x="4966350" y="4192216"/>
              <a:ext cx="275710" cy="35509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 rot="10800000">
              <a:off x="5256606" y="3282065"/>
              <a:ext cx="275710" cy="126525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 rot="10800000">
              <a:off x="5546861" y="4368615"/>
              <a:ext cx="275710" cy="17869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 rot="10800000">
              <a:off x="5837116" y="4115749"/>
              <a:ext cx="275710" cy="431566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 rot="10800000">
              <a:off x="6128447" y="4295142"/>
              <a:ext cx="275710" cy="25217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 rot="10800000">
              <a:off x="6418703" y="4410865"/>
              <a:ext cx="275710" cy="136447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 rot="10800000">
              <a:off x="6708958" y="3329093"/>
              <a:ext cx="275710" cy="121822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 rot="10800000">
              <a:off x="6999213" y="4110703"/>
              <a:ext cx="275710" cy="43661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 rot="10800000">
              <a:off x="7290544" y="2919741"/>
              <a:ext cx="275710" cy="162757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 rot="10800000">
              <a:off x="7580800" y="3117391"/>
              <a:ext cx="275710" cy="1429919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 rot="10800000">
              <a:off x="7871055" y="3694686"/>
              <a:ext cx="275710" cy="852625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 rot="10800000">
              <a:off x="8161310" y="4110703"/>
              <a:ext cx="275710" cy="436611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solidFill>
                <a:schemeClr val="accent1">
                  <a:alpha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0" name="TextBox 39"/>
          <p:cNvSpPr txBox="1"/>
          <p:nvPr/>
        </p:nvSpPr>
        <p:spPr>
          <a:xfrm rot="18890682">
            <a:off x="5813657" y="4271737"/>
            <a:ext cx="77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m</a:t>
            </a:r>
            <a:r>
              <a:rPr lang="en-US" sz="1200" dirty="0" smtClean="0">
                <a:latin typeface="Avenir Light"/>
                <a:cs typeface="Avenir Light"/>
              </a:rPr>
              <a:t>it.edu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1" name="TextBox 40"/>
          <p:cNvSpPr txBox="1"/>
          <p:nvPr/>
        </p:nvSpPr>
        <p:spPr>
          <a:xfrm rot="18890682">
            <a:off x="5164358" y="4308364"/>
            <a:ext cx="794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a</a:t>
            </a:r>
            <a:r>
              <a:rPr lang="en-US" sz="1200" dirty="0" smtClean="0">
                <a:latin typeface="Avenir Light"/>
                <a:cs typeface="Avenir Light"/>
              </a:rPr>
              <a:t>rxiv.org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2" name="TextBox 41"/>
          <p:cNvSpPr txBox="1"/>
          <p:nvPr/>
        </p:nvSpPr>
        <p:spPr>
          <a:xfrm rot="18890682">
            <a:off x="5270365" y="4408615"/>
            <a:ext cx="101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h</a:t>
            </a:r>
            <a:r>
              <a:rPr lang="en-US" sz="1200" dirty="0" smtClean="0">
                <a:latin typeface="Avenir Light"/>
                <a:cs typeface="Avenir Light"/>
              </a:rPr>
              <a:t>arvard.edu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3" name="TextBox 42"/>
          <p:cNvSpPr txBox="1"/>
          <p:nvPr/>
        </p:nvSpPr>
        <p:spPr>
          <a:xfrm rot="18890682">
            <a:off x="4604534" y="4405629"/>
            <a:ext cx="115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w</a:t>
            </a:r>
            <a:r>
              <a:rPr lang="en-US" sz="1200" dirty="0" smtClean="0">
                <a:latin typeface="Avenir Light"/>
                <a:cs typeface="Avenir Light"/>
              </a:rPr>
              <a:t>ikipedia.org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4" name="TextBox 43"/>
          <p:cNvSpPr txBox="1"/>
          <p:nvPr/>
        </p:nvSpPr>
        <p:spPr>
          <a:xfrm rot="18890682">
            <a:off x="7143823" y="4314081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e</a:t>
            </a:r>
            <a:r>
              <a:rPr lang="en-US" sz="1200" dirty="0" smtClean="0">
                <a:latin typeface="Avenir Light"/>
                <a:cs typeface="Avenir Light"/>
              </a:rPr>
              <a:t>spn.com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5" name="TextBox 44"/>
          <p:cNvSpPr txBox="1"/>
          <p:nvPr/>
        </p:nvSpPr>
        <p:spPr>
          <a:xfrm rot="18890682">
            <a:off x="6174698" y="4287952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r</a:t>
            </a:r>
            <a:r>
              <a:rPr lang="en-US" sz="1200" dirty="0" smtClean="0">
                <a:latin typeface="Avenir Light"/>
                <a:cs typeface="Avenir Light"/>
              </a:rPr>
              <a:t>eddit.com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6" name="TextBox 45"/>
          <p:cNvSpPr txBox="1"/>
          <p:nvPr/>
        </p:nvSpPr>
        <p:spPr>
          <a:xfrm rot="18890682">
            <a:off x="7518047" y="4099026"/>
            <a:ext cx="1110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venir Light"/>
                <a:cs typeface="Avenir Light"/>
              </a:rPr>
              <a:t>npr.org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7" name="TextBox 46"/>
          <p:cNvSpPr txBox="1"/>
          <p:nvPr/>
        </p:nvSpPr>
        <p:spPr>
          <a:xfrm rot="18890682">
            <a:off x="4654147" y="4209122"/>
            <a:ext cx="870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fl.com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8" name="TextBox 47"/>
          <p:cNvSpPr txBox="1"/>
          <p:nvPr/>
        </p:nvSpPr>
        <p:spPr>
          <a:xfrm rot="18890682">
            <a:off x="7566014" y="4366071"/>
            <a:ext cx="1097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p</a:t>
            </a:r>
            <a:r>
              <a:rPr lang="en-US" sz="1200" dirty="0" smtClean="0">
                <a:latin typeface="Avenir Light"/>
                <a:cs typeface="Avenir Light"/>
              </a:rPr>
              <a:t>atriots.com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50649" y="2550255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Testing Inputs</a:t>
            </a:r>
          </a:p>
        </p:txBody>
      </p:sp>
      <p:sp>
        <p:nvSpPr>
          <p:cNvPr id="50" name="TextBox 49"/>
          <p:cNvSpPr txBox="1"/>
          <p:nvPr/>
        </p:nvSpPr>
        <p:spPr>
          <a:xfrm rot="18890682">
            <a:off x="2178558" y="4470671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1" name="TextBox 50"/>
          <p:cNvSpPr txBox="1"/>
          <p:nvPr/>
        </p:nvSpPr>
        <p:spPr>
          <a:xfrm rot="18890682">
            <a:off x="1797310" y="4554904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2" name="TextBox 51"/>
          <p:cNvSpPr txBox="1"/>
          <p:nvPr/>
        </p:nvSpPr>
        <p:spPr>
          <a:xfrm rot="18890682">
            <a:off x="6401105" y="4454336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n</a:t>
            </a:r>
            <a:r>
              <a:rPr lang="en-US" sz="1200" dirty="0" smtClean="0">
                <a:latin typeface="Avenir Light"/>
                <a:cs typeface="Avenir Light"/>
              </a:rPr>
              <a:t>ews.google.com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3" name="TextBox 52"/>
          <p:cNvSpPr txBox="1"/>
          <p:nvPr/>
        </p:nvSpPr>
        <p:spPr>
          <a:xfrm rot="18890682">
            <a:off x="6019857" y="4538569"/>
            <a:ext cx="1587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ight"/>
                <a:cs typeface="Avenir Light"/>
              </a:rPr>
              <a:t>s</a:t>
            </a:r>
            <a:r>
              <a:rPr lang="en-US" sz="1200" dirty="0" smtClean="0">
                <a:latin typeface="Avenir Light"/>
                <a:cs typeface="Avenir Light"/>
              </a:rPr>
              <a:t>cholar.google.com</a:t>
            </a:r>
            <a:endParaRPr lang="en-US" sz="1200" dirty="0">
              <a:latin typeface="Avenir Light"/>
              <a:cs typeface="Avenir Ligh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7931" y="2222338"/>
            <a:ext cx="2293875" cy="3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vs. Testing</a:t>
            </a:r>
          </a:p>
        </p:txBody>
      </p:sp>
    </p:spTree>
    <p:extLst>
      <p:ext uri="{BB962C8B-B14F-4D97-AF65-F5344CB8AC3E}">
        <p14:creationId xmlns:p14="http://schemas.microsoft.com/office/powerpoint/2010/main" val="3190662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97152E-6 -1.40343E-6 L 0.248 -1.40343E-6 " pathEditMode="relative" ptsTypes="AA">
                                      <p:cBhvr>
                                        <p:cTn id="5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8565E-6 -2.89486E-6 L -0.2124 -2.89486E-6 " pathEditMode="relative" ptsTypes="AA">
                                      <p:cBhvr>
                                        <p:cTn id="6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40305</TotalTime>
  <Words>1241</Words>
  <Application>Microsoft Macintosh PowerPoint</Application>
  <PresentationFormat>On-screen Show (4:3)</PresentationFormat>
  <Paragraphs>380</Paragraphs>
  <Slides>38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Median</vt:lpstr>
      <vt:lpstr>Principled Sampling for Anomaly Detection</vt:lpstr>
      <vt:lpstr>Anomaly detection trade-off</vt:lpstr>
      <vt:lpstr>Detectors need to be tuned!</vt:lpstr>
      <vt:lpstr>Requires accurate error estimation</vt:lpstr>
      <vt:lpstr>Estimating error rate</vt:lpstr>
      <vt:lpstr>What’s needed from a test generator?</vt:lpstr>
      <vt:lpstr>1) Massive output capability </vt:lpstr>
      <vt:lpstr>1) Massive output capability</vt:lpstr>
      <vt:lpstr>2) Samples from representative distribution</vt:lpstr>
      <vt:lpstr>2) Samples from representative distribution</vt:lpstr>
      <vt:lpstr>Meaningful statistical bounds</vt:lpstr>
      <vt:lpstr>Easier said than done</vt:lpstr>
      <vt:lpstr>Possible for web data</vt:lpstr>
      <vt:lpstr>Random Search</vt:lpstr>
      <vt:lpstr>Not enough coverage</vt:lpstr>
      <vt:lpstr>Explicit Distribution</vt:lpstr>
      <vt:lpstr>Uniform sampling not sufficient</vt:lpstr>
      <vt:lpstr>Can weight distribution</vt:lpstr>
      <vt:lpstr>Computationally infeasible</vt:lpstr>
      <vt:lpstr>Web Crawl</vt:lpstr>
      <vt:lpstr>Locally biased</vt:lpstr>
      <vt:lpstr>Potential Fix?</vt:lpstr>
      <vt:lpstr>Fortuna based on PageRank</vt:lpstr>
      <vt:lpstr>Definition of PageRank</vt:lpstr>
      <vt:lpstr>Weight = long run visit probability </vt:lpstr>
      <vt:lpstr>PageRank matches typical inputs</vt:lpstr>
      <vt:lpstr>The case for PageRank</vt:lpstr>
      <vt:lpstr>Statistically meaningful guarantees</vt:lpstr>
      <vt:lpstr>Sample without explicit construction</vt:lpstr>
      <vt:lpstr>PageRank Markov Chain</vt:lpstr>
      <vt:lpstr>Sample PageRank by a random walk</vt:lpstr>
      <vt:lpstr>Truncating the PageRank walk</vt:lpstr>
      <vt:lpstr>Fortuna’s final algorithm</vt:lpstr>
      <vt:lpstr>Fortuna Implementation</vt:lpstr>
      <vt:lpstr>Anomaly Detectors Tested</vt:lpstr>
      <vt:lpstr>Additional benefits of Fortuna</vt:lpstr>
      <vt:lpstr>For web data we obtain:</vt:lpstr>
      <vt:lpstr>Step towards rigorous testing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</dc:creator>
  <cp:lastModifiedBy>Christopher</cp:lastModifiedBy>
  <cp:revision>172</cp:revision>
  <dcterms:created xsi:type="dcterms:W3CDTF">2015-01-12T20:59:59Z</dcterms:created>
  <dcterms:modified xsi:type="dcterms:W3CDTF">2015-03-25T15:10:21Z</dcterms:modified>
</cp:coreProperties>
</file>